
<file path=[Content_Types].xml><?xml version="1.0" encoding="utf-8"?>
<Types xmlns="http://schemas.openxmlformats.org/package/2006/content-types">
  <Override PartName="/ppt/slides/slide18.xml" ContentType="application/vnd.openxmlformats-officedocument.presentationml.slide+xml"/>
  <Override PartName="/ppt/slides/slide9.xml" ContentType="application/vnd.openxmlformats-officedocument.presentationml.slide+xml"/>
  <Override PartName="/ppt/slides/slide14.xml" ContentType="application/vnd.openxmlformats-officedocument.presentationml.slide+xml"/>
  <Override PartName="/ppt/slideLayouts/slideLayout9.xml" ContentType="application/vnd.openxmlformats-officedocument.presentationml.slideLayout+xml"/>
  <Override PartName="/ppt/slideLayouts/slideLayout11.xml" ContentType="application/vnd.openxmlformats-officedocument.presentationml.slideLayout+xml"/>
  <Override PartName="/ppt/slides/slide5.xml" ContentType="application/vnd.openxmlformats-officedocument.presentationml.slide+xml"/>
  <Default Extension="rels" ContentType="application/vnd.openxmlformats-package.relationships+xml"/>
  <Default Extension="jpeg" ContentType="image/jpeg"/>
  <Override PartName="/ppt/slides/slide10.xml" ContentType="application/vnd.openxmlformats-officedocument.presentationml.slide+xml"/>
  <Override PartName="/ppt/notesMasters/notesMaster1.xml" ContentType="application/vnd.openxmlformats-officedocument.presentationml.notesMaster+xml"/>
  <Override PartName="/ppt/slides/slide1.xml" ContentType="application/vnd.openxmlformats-officedocument.presentationml.slide+xml"/>
  <Override PartName="/ppt/slides/slide26.xml" ContentType="application/vnd.openxmlformats-officedocument.presentationml.slide+xml"/>
  <Override PartName="/ppt/handoutMasters/handoutMaster1.xml" ContentType="application/vnd.openxmlformats-officedocument.presentationml.handoutMaster+xml"/>
  <Override PartName="/ppt/slideLayouts/slideLayout5.xml" ContentType="application/vnd.openxmlformats-officedocument.presentationml.slideLayout+xml"/>
  <Override PartName="/ppt/theme/theme2.xml" ContentType="application/vnd.openxmlformats-officedocument.theme+xml"/>
  <Override PartName="/ppt/slideLayouts/slideLayout1.xml" ContentType="application/vnd.openxmlformats-officedocument.presentationml.slideLayout+xml"/>
  <Override PartName="/docProps/app.xml" ContentType="application/vnd.openxmlformats-officedocument.extended-properties+xml"/>
  <Override PartName="/ppt/slides/slide22.xml" ContentType="application/vnd.openxmlformats-officedocument.presentationml.slide+xml"/>
  <Default Extension="xml" ContentType="application/xml"/>
  <Override PartName="/ppt/slides/slide19.xml" ContentType="application/vnd.openxmlformats-officedocument.presentationml.slide+xml"/>
  <Override PartName="/ppt/tableStyles.xml" ContentType="application/vnd.openxmlformats-officedocument.presentationml.tableStyles+xml"/>
  <Override PartName="/ppt/slides/slide15.xml" ContentType="application/vnd.openxmlformats-officedocument.presentationml.slide+xml"/>
  <Override PartName="/ppt/slides/slide6.xml" ContentType="application/vnd.openxmlformats-officedocument.presentationml.slide+xml"/>
  <Override PartName="/docProps/core.xml" ContentType="application/vnd.openxmlformats-package.core-properties+xml"/>
  <Override PartName="/ppt/slides/slide11.xml" ContentType="application/vnd.openxmlformats-officedocument.presentationml.slide+xml"/>
  <Override PartName="/ppt/slideLayouts/slideLayout6.xml" ContentType="application/vnd.openxmlformats-officedocument.presentationml.slideLayout+xml"/>
  <Override PartName="/ppt/slides/slide27.xml" ContentType="application/vnd.openxmlformats-officedocument.presentationml.slide+xml"/>
  <Override PartName="/ppt/slides/slide2.xml" ContentType="application/vnd.openxmlformats-officedocument.presentationml.slide+xml"/>
  <Default Extension="png" ContentType="image/png"/>
  <Override PartName="/ppt/slideLayouts/slideLayout2.xml" ContentType="application/vnd.openxmlformats-officedocument.presentationml.slideLayout+xml"/>
  <Override PartName="/ppt/theme/theme3.xml" ContentType="application/vnd.openxmlformats-officedocument.theme+xml"/>
  <Override PartName="/ppt/slides/slide23.xml" ContentType="application/vnd.openxmlformats-officedocument.presentationml.slide+xml"/>
  <Override PartName="/ppt/slides/slide16.xml" ContentType="application/vnd.openxmlformats-officedocument.presentationml.slide+xml"/>
  <Override PartName="/ppt/slides/slide7.xml" ContentType="application/vnd.openxmlformats-officedocument.presentationml.slide+xml"/>
  <Override PartName="/ppt/presentation.xml" ContentType="application/vnd.openxmlformats-officedocument.presentationml.presentation.main+xml"/>
  <Override PartName="/ppt/slides/slide12.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Layouts/slideLayout3.xml" ContentType="application/vnd.openxmlformats-officedocument.presentationml.slideLayout+xml"/>
  <Override PartName="/ppt/slides/slide24.xml" ContentType="application/vnd.openxmlformats-officedocument.presentationml.slide+xml"/>
  <Override PartName="/ppt/slides/slide20.xml" ContentType="application/vnd.openxmlformats-officedocument.presentationml.slide+xml"/>
  <Override PartName="/ppt/slides/slide1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slides/slide13.xml" ContentType="application/vnd.openxmlformats-officedocument.presentationml.slide+xml"/>
  <Override PartName="/ppt/slideLayouts/slideLayout8.xml" ContentType="application/vnd.openxmlformats-officedocument.presentationml.slideLayout+xml"/>
  <Override PartName="/ppt/slideLayouts/slideLayout10.xml" ContentType="application/vnd.openxmlformats-officedocument.presentationml.slideLayout+xml"/>
  <Override PartName="/ppt/slides/slide4.xml" ContentType="application/vnd.openxmlformats-officedocument.presentationml.slide+xml"/>
  <Override PartName="/ppt/slideLayouts/slideLayout4.xml" ContentType="application/vnd.openxmlformats-officedocument.presentationml.slideLayout+xml"/>
  <Override PartName="/ppt/slides/slide25.xml" ContentType="application/vnd.openxmlformats-officedocument.presentationml.slide+xml"/>
  <Override PartName="/ppt/slideMasters/slideMaster1.xml" ContentType="application/vnd.openxmlformats-officedocument.presentationml.slideMaster+xml"/>
  <Override PartName="/ppt/theme/theme1.xml" ContentType="application/vnd.openxmlformats-officedocument.theme+xml"/>
  <Override PartName="/ppt/slides/slide21.xml" ContentType="application/vnd.openxmlformats-officedocument.presentationml.slide+xml"/>
  <Default Extension="bin" ContentType="application/vnd.openxmlformats-officedocument.presentationml.printerSettings"/>
  <Override PartName="/ppt/viewProps.xml" ContentType="application/vnd.openxmlformats-officedocument.presentationml.viewProp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autoCompressPictures="0">
  <p:sldMasterIdLst>
    <p:sldMasterId id="2147483649" r:id="rId1"/>
  </p:sldMasterIdLst>
  <p:notesMasterIdLst>
    <p:notesMasterId r:id="rId29"/>
  </p:notesMasterIdLst>
  <p:handoutMasterIdLst>
    <p:handoutMasterId r:id="rId30"/>
  </p:handoutMasterIdLst>
  <p:sldIdLst>
    <p:sldId id="256" r:id="rId2"/>
    <p:sldId id="300" r:id="rId3"/>
    <p:sldId id="279" r:id="rId4"/>
    <p:sldId id="281" r:id="rId5"/>
    <p:sldId id="282" r:id="rId6"/>
    <p:sldId id="280" r:id="rId7"/>
    <p:sldId id="284" r:id="rId8"/>
    <p:sldId id="285" r:id="rId9"/>
    <p:sldId id="287" r:id="rId10"/>
    <p:sldId id="288" r:id="rId11"/>
    <p:sldId id="289" r:id="rId12"/>
    <p:sldId id="301" r:id="rId13"/>
    <p:sldId id="290" r:id="rId14"/>
    <p:sldId id="293" r:id="rId15"/>
    <p:sldId id="294" r:id="rId16"/>
    <p:sldId id="295" r:id="rId17"/>
    <p:sldId id="296" r:id="rId18"/>
    <p:sldId id="297" r:id="rId19"/>
    <p:sldId id="298" r:id="rId20"/>
    <p:sldId id="299" r:id="rId21"/>
    <p:sldId id="291" r:id="rId22"/>
    <p:sldId id="292" r:id="rId23"/>
    <p:sldId id="283" r:id="rId24"/>
    <p:sldId id="263" r:id="rId25"/>
    <p:sldId id="270" r:id="rId26"/>
    <p:sldId id="272" r:id="rId27"/>
    <p:sldId id="259" r:id="rId28"/>
  </p:sldIdLst>
  <p:sldSz cx="9144000" cy="6858000" type="screen4x3"/>
  <p:notesSz cx="6858000" cy="9144000"/>
  <p:defaultTextStyle>
    <a:defPPr>
      <a:defRPr lang="nl-NL"/>
    </a:defPPr>
    <a:lvl1pPr algn="l" rtl="0" fontAlgn="base">
      <a:spcBef>
        <a:spcPct val="0"/>
      </a:spcBef>
      <a:spcAft>
        <a:spcPct val="0"/>
      </a:spcAft>
      <a:defRPr sz="2400" kern="1200">
        <a:solidFill>
          <a:schemeClr val="tx1"/>
        </a:solidFill>
        <a:latin typeface="Times New Roman" charset="0"/>
        <a:ea typeface="+mn-ea"/>
        <a:cs typeface="+mn-cs"/>
      </a:defRPr>
    </a:lvl1pPr>
    <a:lvl2pPr marL="457200" algn="l" rtl="0" fontAlgn="base">
      <a:spcBef>
        <a:spcPct val="0"/>
      </a:spcBef>
      <a:spcAft>
        <a:spcPct val="0"/>
      </a:spcAft>
      <a:defRPr sz="2400" kern="1200">
        <a:solidFill>
          <a:schemeClr val="tx1"/>
        </a:solidFill>
        <a:latin typeface="Times New Roman" charset="0"/>
        <a:ea typeface="+mn-ea"/>
        <a:cs typeface="+mn-cs"/>
      </a:defRPr>
    </a:lvl2pPr>
    <a:lvl3pPr marL="914400" algn="l" rtl="0" fontAlgn="base">
      <a:spcBef>
        <a:spcPct val="0"/>
      </a:spcBef>
      <a:spcAft>
        <a:spcPct val="0"/>
      </a:spcAft>
      <a:defRPr sz="2400" kern="1200">
        <a:solidFill>
          <a:schemeClr val="tx1"/>
        </a:solidFill>
        <a:latin typeface="Times New Roman" charset="0"/>
        <a:ea typeface="+mn-ea"/>
        <a:cs typeface="+mn-cs"/>
      </a:defRPr>
    </a:lvl3pPr>
    <a:lvl4pPr marL="1371600" algn="l" rtl="0" fontAlgn="base">
      <a:spcBef>
        <a:spcPct val="0"/>
      </a:spcBef>
      <a:spcAft>
        <a:spcPct val="0"/>
      </a:spcAft>
      <a:defRPr sz="2400" kern="1200">
        <a:solidFill>
          <a:schemeClr val="tx1"/>
        </a:solidFill>
        <a:latin typeface="Times New Roman" charset="0"/>
        <a:ea typeface="+mn-ea"/>
        <a:cs typeface="+mn-cs"/>
      </a:defRPr>
    </a:lvl4pPr>
    <a:lvl5pPr marL="1828800" algn="l" rtl="0" fontAlgn="base">
      <a:spcBef>
        <a:spcPct val="0"/>
      </a:spcBef>
      <a:spcAft>
        <a:spcPct val="0"/>
      </a:spcAft>
      <a:defRPr sz="2400" kern="1200">
        <a:solidFill>
          <a:schemeClr val="tx1"/>
        </a:solidFill>
        <a:latin typeface="Times New Roman" charset="0"/>
        <a:ea typeface="+mn-ea"/>
        <a:cs typeface="+mn-cs"/>
      </a:defRPr>
    </a:lvl5pPr>
    <a:lvl6pPr marL="2286000" algn="l" defTabSz="457200" rtl="0" eaLnBrk="1" latinLnBrk="0" hangingPunct="1">
      <a:defRPr sz="2400" kern="1200">
        <a:solidFill>
          <a:schemeClr val="tx1"/>
        </a:solidFill>
        <a:latin typeface="Times New Roman" charset="0"/>
        <a:ea typeface="+mn-ea"/>
        <a:cs typeface="+mn-cs"/>
      </a:defRPr>
    </a:lvl6pPr>
    <a:lvl7pPr marL="2743200" algn="l" defTabSz="457200" rtl="0" eaLnBrk="1" latinLnBrk="0" hangingPunct="1">
      <a:defRPr sz="2400" kern="1200">
        <a:solidFill>
          <a:schemeClr val="tx1"/>
        </a:solidFill>
        <a:latin typeface="Times New Roman" charset="0"/>
        <a:ea typeface="+mn-ea"/>
        <a:cs typeface="+mn-cs"/>
      </a:defRPr>
    </a:lvl7pPr>
    <a:lvl8pPr marL="3200400" algn="l" defTabSz="457200" rtl="0" eaLnBrk="1" latinLnBrk="0" hangingPunct="1">
      <a:defRPr sz="2400" kern="1200">
        <a:solidFill>
          <a:schemeClr val="tx1"/>
        </a:solidFill>
        <a:latin typeface="Times New Roman" charset="0"/>
        <a:ea typeface="+mn-ea"/>
        <a:cs typeface="+mn-cs"/>
      </a:defRPr>
    </a:lvl8pPr>
    <a:lvl9pPr marL="3657600" algn="l" defTabSz="457200" rtl="0" eaLnBrk="1" latinLnBrk="0" hangingPunct="1">
      <a:defRPr sz="2400" kern="1200">
        <a:solidFill>
          <a:schemeClr val="tx1"/>
        </a:solidFill>
        <a:latin typeface="Times New Roman"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lastView="sldThumbnailView">
  <p:normalViewPr>
    <p:restoredLeft sz="17361" autoAdjust="0"/>
    <p:restoredTop sz="90879" autoAdjust="0"/>
  </p:normalViewPr>
  <p:slideViewPr>
    <p:cSldViewPr>
      <p:cViewPr varScale="1">
        <p:scale>
          <a:sx n="90" d="100"/>
          <a:sy n="90" d="100"/>
        </p:scale>
        <p:origin x="-1120" y="-40"/>
      </p:cViewPr>
      <p:guideLst>
        <p:guide orient="horz" pos="2160"/>
        <p:guide pos="2880"/>
      </p:guideLst>
    </p:cSldViewPr>
  </p:slideViewPr>
  <p:outlineViewPr>
    <p:cViewPr>
      <p:scale>
        <a:sx n="33" d="100"/>
        <a:sy n="33" d="100"/>
      </p:scale>
      <p:origin x="0" y="3200"/>
    </p:cViewPr>
  </p:outlineViewPr>
  <p:notesTextViewPr>
    <p:cViewPr>
      <p:scale>
        <a:sx n="100" d="100"/>
        <a:sy n="100" d="100"/>
      </p:scale>
      <p:origin x="0" y="0"/>
    </p:cViewPr>
  </p:notesTextViewPr>
  <p:sorterViewPr>
    <p:cViewPr>
      <p:scale>
        <a:sx n="100" d="100"/>
        <a:sy n="100" d="100"/>
      </p:scale>
      <p:origin x="0" y="1008"/>
    </p:cViewPr>
  </p:sorterViewPr>
  <p:gridSpacing cx="73736200" cy="73736200"/>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notesMaster" Target="notesMasters/notesMaster1.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handoutMaster" Target="handoutMasters/handoutMaster1.xml"/><Relationship Id="rId31" Type="http://schemas.openxmlformats.org/officeDocument/2006/relationships/printerSettings" Target="printerSettings/printerSettings1.bin"/><Relationship Id="rId32" Type="http://schemas.openxmlformats.org/officeDocument/2006/relationships/presProps" Target="presProps.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viewProps" Target="viewProps.xml"/><Relationship Id="rId34" Type="http://schemas.openxmlformats.org/officeDocument/2006/relationships/theme" Target="theme/theme1.xml"/><Relationship Id="rId35"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FBC3F616-47F0-A641-A6FC-C9DFD1D52388}" type="datetimeFigureOut">
              <a:t>3/30/11</a:t>
            </a:fld>
            <a:endParaRPr lang="en-GB"/>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EDEA5168-16D1-3846-AC34-1A2A8381C86E}" type="slidenum">
              <a:t>‹#›</a:t>
            </a:fld>
            <a:endParaRPr lang="en-GB"/>
          </a:p>
        </p:txBody>
      </p:sp>
    </p:spTree>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chemeClr val="bg1"/>
        </a:solidFill>
        <a:effectLst/>
      </p:bgPr>
    </p:bg>
    <p:spTree>
      <p:nvGrpSpPr>
        <p:cNvPr id="1" name=""/>
        <p:cNvGrpSpPr/>
        <p:nvPr/>
      </p:nvGrpSpPr>
      <p:grpSpPr>
        <a:xfrm>
          <a:off x="0" y="0"/>
          <a:ext cx="0" cy="0"/>
          <a:chOff x="0" y="0"/>
          <a:chExt cx="0" cy="0"/>
        </a:xfrm>
      </p:grpSpPr>
      <p:sp>
        <p:nvSpPr>
          <p:cNvPr id="4301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en-US"/>
          </a:p>
        </p:txBody>
      </p:sp>
      <p:sp>
        <p:nvSpPr>
          <p:cNvPr id="43011"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43012" name="Rectangle 4"/>
          <p:cNvSpPr>
            <a:spLocks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43013"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t>Klik om de opmaakprofielen van de modeltekst te bewerken</a:t>
            </a:r>
          </a:p>
          <a:p>
            <a:pPr lvl="1"/>
            <a:r>
              <a:rPr lang="en-US"/>
              <a:t>Tweede niveau</a:t>
            </a:r>
          </a:p>
          <a:p>
            <a:pPr lvl="2"/>
            <a:r>
              <a:rPr lang="en-US"/>
              <a:t>Derde niveau</a:t>
            </a:r>
          </a:p>
          <a:p>
            <a:pPr lvl="3"/>
            <a:r>
              <a:rPr lang="en-US"/>
              <a:t>Vierde niveau</a:t>
            </a:r>
          </a:p>
          <a:p>
            <a:pPr lvl="4"/>
            <a:r>
              <a:rPr lang="en-US"/>
              <a:t>Vijfde niveau</a:t>
            </a:r>
          </a:p>
        </p:txBody>
      </p:sp>
      <p:sp>
        <p:nvSpPr>
          <p:cNvPr id="43014"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en-US"/>
          </a:p>
        </p:txBody>
      </p:sp>
      <p:sp>
        <p:nvSpPr>
          <p:cNvPr id="43015"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892AE0B0-22F3-1D4A-91B4-1B706D8D0A31}" type="slidenum">
              <a:rPr lang="en-US"/>
              <a:pPr/>
              <a:t>‹#›</a:t>
            </a:fld>
            <a:endParaRPr lang="en-US"/>
          </a:p>
        </p:txBody>
      </p:sp>
    </p:spTree>
  </p:cSld>
  <p:clrMap bg1="lt1" tx1="dk1" bg2="lt2" tx2="dk2" accent1="accent1" accent2="accent2" accent3="accent3" accent4="accent4" accent5="accent5" accent6="accent6" hlink="hlink" folHlink="folHlink"/>
  <p:hf hdr="0" ftr="0" dt="0"/>
  <p:notesStyle>
    <a:lvl1pPr algn="l" rtl="0" fontAlgn="base">
      <a:spcBef>
        <a:spcPct val="30000"/>
      </a:spcBef>
      <a:spcAft>
        <a:spcPct val="0"/>
      </a:spcAft>
      <a:defRPr sz="1200" kern="1200">
        <a:solidFill>
          <a:schemeClr val="tx1"/>
        </a:solidFill>
        <a:latin typeface="Times New Roman" charset="0"/>
        <a:ea typeface="+mn-ea"/>
        <a:cs typeface="+mn-cs"/>
      </a:defRPr>
    </a:lvl1pPr>
    <a:lvl2pPr marL="457200" algn="l" rtl="0" fontAlgn="base">
      <a:spcBef>
        <a:spcPct val="30000"/>
      </a:spcBef>
      <a:spcAft>
        <a:spcPct val="0"/>
      </a:spcAft>
      <a:defRPr sz="1200" kern="1200">
        <a:solidFill>
          <a:schemeClr val="tx1"/>
        </a:solidFill>
        <a:latin typeface="Times New Roman" charset="0"/>
        <a:ea typeface="ＭＳ Ｐゴシック" charset="-128"/>
        <a:cs typeface="+mn-cs"/>
      </a:defRPr>
    </a:lvl2pPr>
    <a:lvl3pPr marL="914400" algn="l" rtl="0" fontAlgn="base">
      <a:spcBef>
        <a:spcPct val="30000"/>
      </a:spcBef>
      <a:spcAft>
        <a:spcPct val="0"/>
      </a:spcAft>
      <a:defRPr sz="1200" kern="1200">
        <a:solidFill>
          <a:schemeClr val="tx1"/>
        </a:solidFill>
        <a:latin typeface="Times New Roman" charset="0"/>
        <a:ea typeface="ＭＳ Ｐゴシック" charset="-128"/>
        <a:cs typeface="+mn-cs"/>
      </a:defRPr>
    </a:lvl3pPr>
    <a:lvl4pPr marL="1371600" algn="l" rtl="0" fontAlgn="base">
      <a:spcBef>
        <a:spcPct val="30000"/>
      </a:spcBef>
      <a:spcAft>
        <a:spcPct val="0"/>
      </a:spcAft>
      <a:defRPr sz="1200" kern="1200">
        <a:solidFill>
          <a:schemeClr val="tx1"/>
        </a:solidFill>
        <a:latin typeface="Times New Roman" charset="0"/>
        <a:ea typeface="ＭＳ Ｐゴシック" charset="-128"/>
        <a:cs typeface="+mn-cs"/>
      </a:defRPr>
    </a:lvl4pPr>
    <a:lvl5pPr marL="1828800" algn="l" rtl="0" fontAlgn="base">
      <a:spcBef>
        <a:spcPct val="30000"/>
      </a:spcBef>
      <a:spcAft>
        <a:spcPct val="0"/>
      </a:spcAft>
      <a:defRPr sz="1200" kern="1200">
        <a:solidFill>
          <a:schemeClr val="tx1"/>
        </a:solidFill>
        <a:latin typeface="Times New Roman" charset="0"/>
        <a:ea typeface="ＭＳ Ｐゴシック"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jpeg"/><Relationship Id="rId3" Type="http://schemas.openxmlformats.org/officeDocument/2006/relationships/image" Target="../media/image1.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title" preserve="1">
  <p:cSld name="Title Slide">
    <p:spTree>
      <p:nvGrpSpPr>
        <p:cNvPr id="1" name=""/>
        <p:cNvGrpSpPr/>
        <p:nvPr/>
      </p:nvGrpSpPr>
      <p:grpSpPr>
        <a:xfrm>
          <a:off x="0" y="0"/>
          <a:ext cx="0" cy="0"/>
          <a:chOff x="0" y="0"/>
          <a:chExt cx="0" cy="0"/>
        </a:xfrm>
      </p:grpSpPr>
      <p:sp>
        <p:nvSpPr>
          <p:cNvPr id="34818" name="Rectangle 2" descr="Canvas"/>
          <p:cNvSpPr>
            <a:spLocks noChangeArrowheads="1"/>
          </p:cNvSpPr>
          <p:nvPr/>
        </p:nvSpPr>
        <p:spPr bwMode="white">
          <a:xfrm>
            <a:off x="528638" y="201613"/>
            <a:ext cx="8397875" cy="6467475"/>
          </a:xfrm>
          <a:prstGeom prst="rect">
            <a:avLst/>
          </a:prstGeom>
          <a:blipFill dpi="0" rotWithShape="0">
            <a:blip r:embed="rId2"/>
            <a:srcRect/>
            <a:tile tx="0" ty="0" sx="100000" sy="100000" flip="none" algn="tl"/>
          </a:blipFill>
          <a:ln w="9525">
            <a:noFill/>
            <a:miter lim="800000"/>
            <a:headEnd/>
            <a:tailEnd/>
          </a:ln>
        </p:spPr>
        <p:txBody>
          <a:bodyPr wrap="none" anchor="ctr">
            <a:prstTxWarp prst="textNoShape">
              <a:avLst/>
            </a:prstTxWarp>
          </a:bodyPr>
          <a:lstStyle/>
          <a:p>
            <a:pPr algn="ctr"/>
            <a:endParaRPr kumimoji="1" lang="en-US"/>
          </a:p>
        </p:txBody>
      </p:sp>
      <p:pic>
        <p:nvPicPr>
          <p:cNvPr id="34819" name="Picture 3" descr="minispir"/>
          <p:cNvPicPr>
            <a:picLocks noChangeAspect="1" noChangeArrowheads="1"/>
          </p:cNvPicPr>
          <p:nvPr/>
        </p:nvPicPr>
        <p:blipFill>
          <a:blip r:embed="rId3"/>
          <a:srcRect/>
          <a:stretch>
            <a:fillRect/>
          </a:stretch>
        </p:blipFill>
        <p:spPr bwMode="ltGray">
          <a:xfrm>
            <a:off x="0" y="50800"/>
            <a:ext cx="1181100" cy="4286250"/>
          </a:xfrm>
          <a:prstGeom prst="rect">
            <a:avLst/>
          </a:prstGeom>
          <a:noFill/>
        </p:spPr>
      </p:pic>
      <p:sp>
        <p:nvSpPr>
          <p:cNvPr id="34820" name="Rectangle 4" descr="Canvas"/>
          <p:cNvSpPr>
            <a:spLocks noChangeArrowheads="1"/>
          </p:cNvSpPr>
          <p:nvPr/>
        </p:nvSpPr>
        <p:spPr bwMode="white">
          <a:xfrm>
            <a:off x="596900" y="4130675"/>
            <a:ext cx="1041400" cy="457200"/>
          </a:xfrm>
          <a:prstGeom prst="rect">
            <a:avLst/>
          </a:prstGeom>
          <a:blipFill dpi="0" rotWithShape="0">
            <a:blip r:embed="rId2"/>
            <a:srcRect/>
            <a:tile tx="0" ty="0" sx="100000" sy="100000" flip="none" algn="tl"/>
          </a:blipFill>
          <a:ln w="9525">
            <a:noFill/>
            <a:miter lim="800000"/>
            <a:headEnd/>
            <a:tailEnd/>
          </a:ln>
          <a:effectLst/>
        </p:spPr>
        <p:txBody>
          <a:bodyPr wrap="none" anchor="ctr">
            <a:prstTxWarp prst="textNoShape">
              <a:avLst/>
            </a:prstTxWarp>
          </a:bodyPr>
          <a:lstStyle/>
          <a:p>
            <a:pPr algn="ctr"/>
            <a:endParaRPr kumimoji="1" lang="en-US"/>
          </a:p>
        </p:txBody>
      </p:sp>
      <p:pic>
        <p:nvPicPr>
          <p:cNvPr id="34821" name="Picture 5" descr="minispir"/>
          <p:cNvPicPr>
            <a:picLocks noChangeAspect="1" noChangeArrowheads="1"/>
          </p:cNvPicPr>
          <p:nvPr/>
        </p:nvPicPr>
        <p:blipFill>
          <a:blip r:embed="rId3"/>
          <a:srcRect t="39999"/>
          <a:stretch>
            <a:fillRect/>
          </a:stretch>
        </p:blipFill>
        <p:spPr bwMode="ltGray">
          <a:xfrm>
            <a:off x="0" y="4222750"/>
            <a:ext cx="1181100" cy="2571750"/>
          </a:xfrm>
          <a:prstGeom prst="rect">
            <a:avLst/>
          </a:prstGeom>
          <a:noFill/>
        </p:spPr>
      </p:pic>
      <p:sp>
        <p:nvSpPr>
          <p:cNvPr id="34822" name="Rectangle 6"/>
          <p:cNvSpPr>
            <a:spLocks noGrp="1" noChangeArrowheads="1"/>
          </p:cNvSpPr>
          <p:nvPr>
            <p:ph type="ctrTitle"/>
          </p:nvPr>
        </p:nvSpPr>
        <p:spPr>
          <a:xfrm>
            <a:off x="914400" y="2057400"/>
            <a:ext cx="7721600" cy="1143000"/>
          </a:xfrm>
        </p:spPr>
        <p:txBody>
          <a:bodyPr/>
          <a:lstStyle>
            <a:lvl1pPr>
              <a:defRPr/>
            </a:lvl1pPr>
          </a:lstStyle>
          <a:p>
            <a:r>
              <a:rPr lang="nl-NL"/>
              <a:t>Klik om het opmaakprofiel van de modeltitel te bewerken</a:t>
            </a:r>
          </a:p>
        </p:txBody>
      </p:sp>
      <p:sp>
        <p:nvSpPr>
          <p:cNvPr id="34823" name="Rectangle 7"/>
          <p:cNvSpPr>
            <a:spLocks noGrp="1" noChangeArrowheads="1"/>
          </p:cNvSpPr>
          <p:nvPr>
            <p:ph type="subTitle" idx="1"/>
          </p:nvPr>
        </p:nvSpPr>
        <p:spPr>
          <a:xfrm>
            <a:off x="1625600" y="3886200"/>
            <a:ext cx="6400800" cy="1771650"/>
          </a:xfrm>
        </p:spPr>
        <p:txBody>
          <a:bodyPr/>
          <a:lstStyle>
            <a:lvl1pPr marL="0" indent="0" algn="ctr">
              <a:buFontTx/>
              <a:buNone/>
              <a:defRPr/>
            </a:lvl1pPr>
          </a:lstStyle>
          <a:p>
            <a:r>
              <a:rPr lang="nl-NL"/>
              <a:t>Klik om het opmaakprofiel van de modelondertitel te bewerken</a:t>
            </a:r>
          </a:p>
        </p:txBody>
      </p:sp>
      <p:sp>
        <p:nvSpPr>
          <p:cNvPr id="34824" name="Rectangle 8"/>
          <p:cNvSpPr>
            <a:spLocks noGrp="1" noChangeArrowheads="1"/>
          </p:cNvSpPr>
          <p:nvPr>
            <p:ph type="dt" sz="quarter" idx="2"/>
          </p:nvPr>
        </p:nvSpPr>
        <p:spPr>
          <a:xfrm>
            <a:off x="1084263" y="6096000"/>
            <a:ext cx="1905000" cy="457200"/>
          </a:xfrm>
        </p:spPr>
        <p:txBody>
          <a:bodyPr/>
          <a:lstStyle>
            <a:lvl1pPr>
              <a:defRPr/>
            </a:lvl1pPr>
          </a:lstStyle>
          <a:p>
            <a:endParaRPr lang="nl-NL"/>
          </a:p>
        </p:txBody>
      </p:sp>
      <p:sp>
        <p:nvSpPr>
          <p:cNvPr id="34825" name="Rectangle 9"/>
          <p:cNvSpPr>
            <a:spLocks noGrp="1" noChangeArrowheads="1"/>
          </p:cNvSpPr>
          <p:nvPr>
            <p:ph type="ftr" sz="quarter" idx="3"/>
          </p:nvPr>
        </p:nvSpPr>
        <p:spPr>
          <a:xfrm>
            <a:off x="3522663" y="6096000"/>
            <a:ext cx="2895600" cy="457200"/>
          </a:xfrm>
        </p:spPr>
        <p:txBody>
          <a:bodyPr/>
          <a:lstStyle>
            <a:lvl1pPr>
              <a:defRPr/>
            </a:lvl1pPr>
          </a:lstStyle>
          <a:p>
            <a:r>
              <a:rPr lang="en-US"/>
              <a:t>Anaesthesia for high risk patients  JPM 2011</a:t>
            </a:r>
            <a:endParaRPr lang="nl-NL"/>
          </a:p>
        </p:txBody>
      </p:sp>
      <p:sp>
        <p:nvSpPr>
          <p:cNvPr id="34826" name="Rectangle 10"/>
          <p:cNvSpPr>
            <a:spLocks noGrp="1" noChangeArrowheads="1"/>
          </p:cNvSpPr>
          <p:nvPr>
            <p:ph type="sldNum" sz="quarter" idx="4"/>
          </p:nvPr>
        </p:nvSpPr>
        <p:spPr>
          <a:xfrm>
            <a:off x="6951663" y="6096000"/>
            <a:ext cx="1905000" cy="457200"/>
          </a:xfrm>
        </p:spPr>
        <p:txBody>
          <a:bodyPr/>
          <a:lstStyle>
            <a:lvl1pPr>
              <a:defRPr/>
            </a:lvl1pPr>
          </a:lstStyle>
          <a:p>
            <a:fld id="{4D0CB2BF-6571-914F-877C-A0F815641676}" type="slidenum">
              <a:rPr lang="nl-NL"/>
              <a:pPr/>
              <a:t>‹#›</a:t>
            </a:fld>
            <a:endParaRPr lang="nl-NL"/>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BE"/>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nl-BE"/>
              <a:t>Click to edit Master text styles</a:t>
            </a:r>
          </a:p>
          <a:p>
            <a:pPr lvl="1"/>
            <a:r>
              <a:rPr lang="nl-BE"/>
              <a:t>Second level</a:t>
            </a:r>
          </a:p>
          <a:p>
            <a:pPr lvl="2"/>
            <a:r>
              <a:rPr lang="nl-BE"/>
              <a:t>Third level</a:t>
            </a:r>
          </a:p>
          <a:p>
            <a:pPr lvl="3"/>
            <a:r>
              <a:rPr lang="nl-BE"/>
              <a:t>Fourth level</a:t>
            </a:r>
          </a:p>
          <a:p>
            <a:pPr lvl="4"/>
            <a:r>
              <a:rPr lang="nl-BE"/>
              <a:t>Fifth level</a:t>
            </a:r>
            <a:endParaRPr lang="en-GB"/>
          </a:p>
        </p:txBody>
      </p:sp>
      <p:sp>
        <p:nvSpPr>
          <p:cNvPr id="4" name="Date Placeholder 3"/>
          <p:cNvSpPr>
            <a:spLocks noGrp="1"/>
          </p:cNvSpPr>
          <p:nvPr>
            <p:ph type="dt" sz="half" idx="10"/>
          </p:nvPr>
        </p:nvSpPr>
        <p:spPr/>
        <p:txBody>
          <a:bodyPr/>
          <a:lstStyle>
            <a:lvl1pPr>
              <a:defRPr/>
            </a:lvl1pPr>
          </a:lstStyle>
          <a:p>
            <a:endParaRPr lang="nl-NL"/>
          </a:p>
        </p:txBody>
      </p:sp>
      <p:sp>
        <p:nvSpPr>
          <p:cNvPr id="5" name="Footer Placeholder 4"/>
          <p:cNvSpPr>
            <a:spLocks noGrp="1"/>
          </p:cNvSpPr>
          <p:nvPr>
            <p:ph type="ftr" sz="quarter" idx="11"/>
          </p:nvPr>
        </p:nvSpPr>
        <p:spPr/>
        <p:txBody>
          <a:bodyPr/>
          <a:lstStyle>
            <a:lvl1pPr>
              <a:defRPr/>
            </a:lvl1pPr>
          </a:lstStyle>
          <a:p>
            <a:r>
              <a:rPr lang="en-US"/>
              <a:t>Anaesthesia for high risk patients  JPM 2011</a:t>
            </a:r>
            <a:endParaRPr lang="nl-NL"/>
          </a:p>
        </p:txBody>
      </p:sp>
      <p:sp>
        <p:nvSpPr>
          <p:cNvPr id="6" name="Slide Number Placeholder 5"/>
          <p:cNvSpPr>
            <a:spLocks noGrp="1"/>
          </p:cNvSpPr>
          <p:nvPr>
            <p:ph type="sldNum" sz="quarter" idx="12"/>
          </p:nvPr>
        </p:nvSpPr>
        <p:spPr/>
        <p:txBody>
          <a:bodyPr/>
          <a:lstStyle>
            <a:lvl1pPr>
              <a:defRPr/>
            </a:lvl1pPr>
          </a:lstStyle>
          <a:p>
            <a:fld id="{6A1A5248-618C-294A-B6D9-6D03C1E657A1}" type="slidenum">
              <a:rPr lang="nl-NL"/>
              <a:pPr/>
              <a:t>‹#›</a:t>
            </a:fld>
            <a:endParaRPr lang="nl-N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381000"/>
            <a:ext cx="1905000" cy="5486400"/>
          </a:xfrm>
        </p:spPr>
        <p:txBody>
          <a:bodyPr vert="eaVert"/>
          <a:lstStyle/>
          <a:p>
            <a:r>
              <a:rPr lang="nl-BE"/>
              <a:t>Click to edit Master title style</a:t>
            </a:r>
            <a:endParaRPr lang="en-GB"/>
          </a:p>
        </p:txBody>
      </p:sp>
      <p:sp>
        <p:nvSpPr>
          <p:cNvPr id="3" name="Vertical Text Placeholder 2"/>
          <p:cNvSpPr>
            <a:spLocks noGrp="1"/>
          </p:cNvSpPr>
          <p:nvPr>
            <p:ph type="body" orient="vert" idx="1"/>
          </p:nvPr>
        </p:nvSpPr>
        <p:spPr>
          <a:xfrm>
            <a:off x="1066800" y="381000"/>
            <a:ext cx="5562600" cy="5486400"/>
          </a:xfrm>
        </p:spPr>
        <p:txBody>
          <a:bodyPr vert="eaVert"/>
          <a:lstStyle/>
          <a:p>
            <a:pPr lvl="0"/>
            <a:r>
              <a:rPr lang="nl-BE"/>
              <a:t>Click to edit Master text styles</a:t>
            </a:r>
          </a:p>
          <a:p>
            <a:pPr lvl="1"/>
            <a:r>
              <a:rPr lang="nl-BE"/>
              <a:t>Second level</a:t>
            </a:r>
          </a:p>
          <a:p>
            <a:pPr lvl="2"/>
            <a:r>
              <a:rPr lang="nl-BE"/>
              <a:t>Third level</a:t>
            </a:r>
          </a:p>
          <a:p>
            <a:pPr lvl="3"/>
            <a:r>
              <a:rPr lang="nl-BE"/>
              <a:t>Fourth level</a:t>
            </a:r>
          </a:p>
          <a:p>
            <a:pPr lvl="4"/>
            <a:r>
              <a:rPr lang="nl-BE"/>
              <a:t>Fifth level</a:t>
            </a:r>
            <a:endParaRPr lang="en-GB"/>
          </a:p>
        </p:txBody>
      </p:sp>
      <p:sp>
        <p:nvSpPr>
          <p:cNvPr id="4" name="Date Placeholder 3"/>
          <p:cNvSpPr>
            <a:spLocks noGrp="1"/>
          </p:cNvSpPr>
          <p:nvPr>
            <p:ph type="dt" sz="half" idx="10"/>
          </p:nvPr>
        </p:nvSpPr>
        <p:spPr/>
        <p:txBody>
          <a:bodyPr/>
          <a:lstStyle>
            <a:lvl1pPr>
              <a:defRPr/>
            </a:lvl1pPr>
          </a:lstStyle>
          <a:p>
            <a:endParaRPr lang="nl-NL"/>
          </a:p>
        </p:txBody>
      </p:sp>
      <p:sp>
        <p:nvSpPr>
          <p:cNvPr id="5" name="Footer Placeholder 4"/>
          <p:cNvSpPr>
            <a:spLocks noGrp="1"/>
          </p:cNvSpPr>
          <p:nvPr>
            <p:ph type="ftr" sz="quarter" idx="11"/>
          </p:nvPr>
        </p:nvSpPr>
        <p:spPr/>
        <p:txBody>
          <a:bodyPr/>
          <a:lstStyle>
            <a:lvl1pPr>
              <a:defRPr/>
            </a:lvl1pPr>
          </a:lstStyle>
          <a:p>
            <a:r>
              <a:rPr lang="en-US"/>
              <a:t>Anaesthesia for high risk patients  JPM 2011</a:t>
            </a:r>
            <a:endParaRPr lang="nl-NL"/>
          </a:p>
        </p:txBody>
      </p:sp>
      <p:sp>
        <p:nvSpPr>
          <p:cNvPr id="6" name="Slide Number Placeholder 5"/>
          <p:cNvSpPr>
            <a:spLocks noGrp="1"/>
          </p:cNvSpPr>
          <p:nvPr>
            <p:ph type="sldNum" sz="quarter" idx="12"/>
          </p:nvPr>
        </p:nvSpPr>
        <p:spPr/>
        <p:txBody>
          <a:bodyPr/>
          <a:lstStyle>
            <a:lvl1pPr>
              <a:defRPr/>
            </a:lvl1pPr>
          </a:lstStyle>
          <a:p>
            <a:fld id="{10AA933E-AFB3-EA4D-944D-3530CB0C7811}" type="slidenum">
              <a:rPr lang="nl-NL"/>
              <a:pPr/>
              <a:t>‹#›</a:t>
            </a:fld>
            <a:endParaRPr lang="nl-N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BE"/>
              <a:t>Click to edit Master title style</a:t>
            </a:r>
            <a:endParaRPr lang="en-GB"/>
          </a:p>
        </p:txBody>
      </p:sp>
      <p:sp>
        <p:nvSpPr>
          <p:cNvPr id="3" name="Content Placeholder 2"/>
          <p:cNvSpPr>
            <a:spLocks noGrp="1"/>
          </p:cNvSpPr>
          <p:nvPr>
            <p:ph idx="1"/>
          </p:nvPr>
        </p:nvSpPr>
        <p:spPr/>
        <p:txBody>
          <a:bodyPr/>
          <a:lstStyle/>
          <a:p>
            <a:pPr lvl="0"/>
            <a:r>
              <a:rPr lang="nl-BE"/>
              <a:t>Click to edit Master text styles</a:t>
            </a:r>
          </a:p>
          <a:p>
            <a:pPr lvl="1"/>
            <a:r>
              <a:rPr lang="nl-BE"/>
              <a:t>Second level</a:t>
            </a:r>
          </a:p>
          <a:p>
            <a:pPr lvl="2"/>
            <a:r>
              <a:rPr lang="nl-BE"/>
              <a:t>Third level</a:t>
            </a:r>
          </a:p>
          <a:p>
            <a:pPr lvl="3"/>
            <a:r>
              <a:rPr lang="nl-BE"/>
              <a:t>Fourth level</a:t>
            </a:r>
          </a:p>
          <a:p>
            <a:pPr lvl="4"/>
            <a:r>
              <a:rPr lang="nl-BE"/>
              <a:t>Fifth level</a:t>
            </a:r>
            <a:endParaRPr lang="en-GB"/>
          </a:p>
        </p:txBody>
      </p:sp>
      <p:sp>
        <p:nvSpPr>
          <p:cNvPr id="4" name="Date Placeholder 3"/>
          <p:cNvSpPr>
            <a:spLocks noGrp="1"/>
          </p:cNvSpPr>
          <p:nvPr>
            <p:ph type="dt" sz="half" idx="10"/>
          </p:nvPr>
        </p:nvSpPr>
        <p:spPr/>
        <p:txBody>
          <a:bodyPr/>
          <a:lstStyle>
            <a:lvl1pPr>
              <a:defRPr/>
            </a:lvl1pPr>
          </a:lstStyle>
          <a:p>
            <a:endParaRPr lang="nl-NL"/>
          </a:p>
        </p:txBody>
      </p:sp>
      <p:sp>
        <p:nvSpPr>
          <p:cNvPr id="5" name="Footer Placeholder 4"/>
          <p:cNvSpPr>
            <a:spLocks noGrp="1"/>
          </p:cNvSpPr>
          <p:nvPr>
            <p:ph type="ftr" sz="quarter" idx="11"/>
          </p:nvPr>
        </p:nvSpPr>
        <p:spPr/>
        <p:txBody>
          <a:bodyPr/>
          <a:lstStyle>
            <a:lvl1pPr>
              <a:defRPr/>
            </a:lvl1pPr>
          </a:lstStyle>
          <a:p>
            <a:r>
              <a:rPr lang="en-US"/>
              <a:t>Anaesthesia for high risk patients  JPM 2011</a:t>
            </a:r>
            <a:endParaRPr lang="nl-NL"/>
          </a:p>
        </p:txBody>
      </p:sp>
      <p:sp>
        <p:nvSpPr>
          <p:cNvPr id="6" name="Slide Number Placeholder 5"/>
          <p:cNvSpPr>
            <a:spLocks noGrp="1"/>
          </p:cNvSpPr>
          <p:nvPr>
            <p:ph type="sldNum" sz="quarter" idx="12"/>
          </p:nvPr>
        </p:nvSpPr>
        <p:spPr/>
        <p:txBody>
          <a:bodyPr/>
          <a:lstStyle>
            <a:lvl1pPr>
              <a:defRPr/>
            </a:lvl1pPr>
          </a:lstStyle>
          <a:p>
            <a:fld id="{92F31BB1-5C08-E040-8C3D-89D8D96C49F7}" type="slidenum">
              <a:rPr lang="nl-NL"/>
              <a:pPr/>
              <a:t>‹#›</a:t>
            </a:fld>
            <a:endParaRPr lang="nl-NL"/>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nl-BE"/>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nl-BE"/>
              <a:t>Click to edit Master text styles</a:t>
            </a:r>
          </a:p>
        </p:txBody>
      </p:sp>
      <p:sp>
        <p:nvSpPr>
          <p:cNvPr id="4" name="Date Placeholder 3"/>
          <p:cNvSpPr>
            <a:spLocks noGrp="1"/>
          </p:cNvSpPr>
          <p:nvPr>
            <p:ph type="dt" sz="half" idx="10"/>
          </p:nvPr>
        </p:nvSpPr>
        <p:spPr/>
        <p:txBody>
          <a:bodyPr/>
          <a:lstStyle>
            <a:lvl1pPr>
              <a:defRPr/>
            </a:lvl1pPr>
          </a:lstStyle>
          <a:p>
            <a:endParaRPr lang="nl-NL"/>
          </a:p>
        </p:txBody>
      </p:sp>
      <p:sp>
        <p:nvSpPr>
          <p:cNvPr id="5" name="Footer Placeholder 4"/>
          <p:cNvSpPr>
            <a:spLocks noGrp="1"/>
          </p:cNvSpPr>
          <p:nvPr>
            <p:ph type="ftr" sz="quarter" idx="11"/>
          </p:nvPr>
        </p:nvSpPr>
        <p:spPr/>
        <p:txBody>
          <a:bodyPr/>
          <a:lstStyle>
            <a:lvl1pPr>
              <a:defRPr/>
            </a:lvl1pPr>
          </a:lstStyle>
          <a:p>
            <a:r>
              <a:rPr lang="en-US"/>
              <a:t>Anaesthesia for high risk patients  JPM 2011</a:t>
            </a:r>
            <a:endParaRPr lang="nl-NL"/>
          </a:p>
        </p:txBody>
      </p:sp>
      <p:sp>
        <p:nvSpPr>
          <p:cNvPr id="6" name="Slide Number Placeholder 5"/>
          <p:cNvSpPr>
            <a:spLocks noGrp="1"/>
          </p:cNvSpPr>
          <p:nvPr>
            <p:ph type="sldNum" sz="quarter" idx="12"/>
          </p:nvPr>
        </p:nvSpPr>
        <p:spPr/>
        <p:txBody>
          <a:bodyPr/>
          <a:lstStyle>
            <a:lvl1pPr>
              <a:defRPr/>
            </a:lvl1pPr>
          </a:lstStyle>
          <a:p>
            <a:fld id="{762CF0F5-4405-7848-81C5-C970351DDCFF}" type="slidenum">
              <a:rPr lang="nl-NL"/>
              <a:pPr/>
              <a:t>‹#›</a:t>
            </a:fld>
            <a:endParaRPr lang="nl-NL"/>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BE"/>
              <a:t>Click to edit Master title style</a:t>
            </a:r>
            <a:endParaRPr lang="en-GB"/>
          </a:p>
        </p:txBody>
      </p:sp>
      <p:sp>
        <p:nvSpPr>
          <p:cNvPr id="3" name="Content Placeholder 2"/>
          <p:cNvSpPr>
            <a:spLocks noGrp="1"/>
          </p:cNvSpPr>
          <p:nvPr>
            <p:ph sz="half" idx="1"/>
          </p:nvPr>
        </p:nvSpPr>
        <p:spPr>
          <a:xfrm>
            <a:off x="1066800" y="1752600"/>
            <a:ext cx="37338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BE"/>
              <a:t>Click to edit Master text styles</a:t>
            </a:r>
          </a:p>
          <a:p>
            <a:pPr lvl="1"/>
            <a:r>
              <a:rPr lang="nl-BE"/>
              <a:t>Second level</a:t>
            </a:r>
          </a:p>
          <a:p>
            <a:pPr lvl="2"/>
            <a:r>
              <a:rPr lang="nl-BE"/>
              <a:t>Third level</a:t>
            </a:r>
          </a:p>
          <a:p>
            <a:pPr lvl="3"/>
            <a:r>
              <a:rPr lang="nl-BE"/>
              <a:t>Fourth level</a:t>
            </a:r>
          </a:p>
          <a:p>
            <a:pPr lvl="4"/>
            <a:r>
              <a:rPr lang="nl-BE"/>
              <a:t>Fifth level</a:t>
            </a:r>
            <a:endParaRPr lang="en-GB"/>
          </a:p>
        </p:txBody>
      </p:sp>
      <p:sp>
        <p:nvSpPr>
          <p:cNvPr id="4" name="Content Placeholder 3"/>
          <p:cNvSpPr>
            <a:spLocks noGrp="1"/>
          </p:cNvSpPr>
          <p:nvPr>
            <p:ph sz="half" idx="2"/>
          </p:nvPr>
        </p:nvSpPr>
        <p:spPr>
          <a:xfrm>
            <a:off x="4953000" y="1752600"/>
            <a:ext cx="37338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BE"/>
              <a:t>Click to edit Master text styles</a:t>
            </a:r>
          </a:p>
          <a:p>
            <a:pPr lvl="1"/>
            <a:r>
              <a:rPr lang="nl-BE"/>
              <a:t>Second level</a:t>
            </a:r>
          </a:p>
          <a:p>
            <a:pPr lvl="2"/>
            <a:r>
              <a:rPr lang="nl-BE"/>
              <a:t>Third level</a:t>
            </a:r>
          </a:p>
          <a:p>
            <a:pPr lvl="3"/>
            <a:r>
              <a:rPr lang="nl-BE"/>
              <a:t>Fourth level</a:t>
            </a:r>
          </a:p>
          <a:p>
            <a:pPr lvl="4"/>
            <a:r>
              <a:rPr lang="nl-BE"/>
              <a:t>Fifth level</a:t>
            </a:r>
            <a:endParaRPr lang="en-GB"/>
          </a:p>
        </p:txBody>
      </p:sp>
      <p:sp>
        <p:nvSpPr>
          <p:cNvPr id="5" name="Date Placeholder 4"/>
          <p:cNvSpPr>
            <a:spLocks noGrp="1"/>
          </p:cNvSpPr>
          <p:nvPr>
            <p:ph type="dt" sz="half" idx="10"/>
          </p:nvPr>
        </p:nvSpPr>
        <p:spPr/>
        <p:txBody>
          <a:bodyPr/>
          <a:lstStyle>
            <a:lvl1pPr>
              <a:defRPr/>
            </a:lvl1pPr>
          </a:lstStyle>
          <a:p>
            <a:endParaRPr lang="nl-NL"/>
          </a:p>
        </p:txBody>
      </p:sp>
      <p:sp>
        <p:nvSpPr>
          <p:cNvPr id="6" name="Footer Placeholder 5"/>
          <p:cNvSpPr>
            <a:spLocks noGrp="1"/>
          </p:cNvSpPr>
          <p:nvPr>
            <p:ph type="ftr" sz="quarter" idx="11"/>
          </p:nvPr>
        </p:nvSpPr>
        <p:spPr/>
        <p:txBody>
          <a:bodyPr/>
          <a:lstStyle>
            <a:lvl1pPr>
              <a:defRPr/>
            </a:lvl1pPr>
          </a:lstStyle>
          <a:p>
            <a:r>
              <a:rPr lang="en-US"/>
              <a:t>Anaesthesia for high risk patients  JPM 2011</a:t>
            </a:r>
            <a:endParaRPr lang="nl-NL"/>
          </a:p>
        </p:txBody>
      </p:sp>
      <p:sp>
        <p:nvSpPr>
          <p:cNvPr id="7" name="Slide Number Placeholder 6"/>
          <p:cNvSpPr>
            <a:spLocks noGrp="1"/>
          </p:cNvSpPr>
          <p:nvPr>
            <p:ph type="sldNum" sz="quarter" idx="12"/>
          </p:nvPr>
        </p:nvSpPr>
        <p:spPr/>
        <p:txBody>
          <a:bodyPr/>
          <a:lstStyle>
            <a:lvl1pPr>
              <a:defRPr/>
            </a:lvl1pPr>
          </a:lstStyle>
          <a:p>
            <a:fld id="{FF1B364D-22A4-A040-B765-9C2B67E78745}" type="slidenum">
              <a:rPr lang="nl-NL"/>
              <a:pPr/>
              <a:t>‹#›</a:t>
            </a:fld>
            <a:endParaRPr lang="nl-NL"/>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nl-BE"/>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BE"/>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BE"/>
              <a:t>Click to edit Master text styles</a:t>
            </a:r>
          </a:p>
          <a:p>
            <a:pPr lvl="1"/>
            <a:r>
              <a:rPr lang="nl-BE"/>
              <a:t>Second level</a:t>
            </a:r>
          </a:p>
          <a:p>
            <a:pPr lvl="2"/>
            <a:r>
              <a:rPr lang="nl-BE"/>
              <a:t>Third level</a:t>
            </a:r>
          </a:p>
          <a:p>
            <a:pPr lvl="3"/>
            <a:r>
              <a:rPr lang="nl-BE"/>
              <a:t>Fourth level</a:t>
            </a:r>
          </a:p>
          <a:p>
            <a:pPr lvl="4"/>
            <a:r>
              <a:rPr lang="nl-BE"/>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BE"/>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BE"/>
              <a:t>Click to edit Master text styles</a:t>
            </a:r>
          </a:p>
          <a:p>
            <a:pPr lvl="1"/>
            <a:r>
              <a:rPr lang="nl-BE"/>
              <a:t>Second level</a:t>
            </a:r>
          </a:p>
          <a:p>
            <a:pPr lvl="2"/>
            <a:r>
              <a:rPr lang="nl-BE"/>
              <a:t>Third level</a:t>
            </a:r>
          </a:p>
          <a:p>
            <a:pPr lvl="3"/>
            <a:r>
              <a:rPr lang="nl-BE"/>
              <a:t>Fourth level</a:t>
            </a:r>
          </a:p>
          <a:p>
            <a:pPr lvl="4"/>
            <a:r>
              <a:rPr lang="nl-BE"/>
              <a:t>Fifth level</a:t>
            </a:r>
            <a:endParaRPr lang="en-GB"/>
          </a:p>
        </p:txBody>
      </p:sp>
      <p:sp>
        <p:nvSpPr>
          <p:cNvPr id="7" name="Date Placeholder 6"/>
          <p:cNvSpPr>
            <a:spLocks noGrp="1"/>
          </p:cNvSpPr>
          <p:nvPr>
            <p:ph type="dt" sz="half" idx="10"/>
          </p:nvPr>
        </p:nvSpPr>
        <p:spPr/>
        <p:txBody>
          <a:bodyPr/>
          <a:lstStyle>
            <a:lvl1pPr>
              <a:defRPr/>
            </a:lvl1pPr>
          </a:lstStyle>
          <a:p>
            <a:endParaRPr lang="nl-NL"/>
          </a:p>
        </p:txBody>
      </p:sp>
      <p:sp>
        <p:nvSpPr>
          <p:cNvPr id="8" name="Footer Placeholder 7"/>
          <p:cNvSpPr>
            <a:spLocks noGrp="1"/>
          </p:cNvSpPr>
          <p:nvPr>
            <p:ph type="ftr" sz="quarter" idx="11"/>
          </p:nvPr>
        </p:nvSpPr>
        <p:spPr/>
        <p:txBody>
          <a:bodyPr/>
          <a:lstStyle>
            <a:lvl1pPr>
              <a:defRPr/>
            </a:lvl1pPr>
          </a:lstStyle>
          <a:p>
            <a:r>
              <a:rPr lang="en-US"/>
              <a:t>Anaesthesia for high risk patients  JPM 2011</a:t>
            </a:r>
            <a:endParaRPr lang="nl-NL"/>
          </a:p>
        </p:txBody>
      </p:sp>
      <p:sp>
        <p:nvSpPr>
          <p:cNvPr id="9" name="Slide Number Placeholder 8"/>
          <p:cNvSpPr>
            <a:spLocks noGrp="1"/>
          </p:cNvSpPr>
          <p:nvPr>
            <p:ph type="sldNum" sz="quarter" idx="12"/>
          </p:nvPr>
        </p:nvSpPr>
        <p:spPr/>
        <p:txBody>
          <a:bodyPr/>
          <a:lstStyle>
            <a:lvl1pPr>
              <a:defRPr/>
            </a:lvl1pPr>
          </a:lstStyle>
          <a:p>
            <a:fld id="{5488DE51-9DDD-8A4F-831B-C95C36B224A5}" type="slidenum">
              <a:rPr lang="nl-NL"/>
              <a:pPr/>
              <a:t>‹#›</a:t>
            </a:fld>
            <a:endParaRPr lang="nl-NL"/>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BE"/>
              <a:t>Click to edit Master title style</a:t>
            </a:r>
            <a:endParaRPr lang="en-GB"/>
          </a:p>
        </p:txBody>
      </p:sp>
      <p:sp>
        <p:nvSpPr>
          <p:cNvPr id="3" name="Date Placeholder 2"/>
          <p:cNvSpPr>
            <a:spLocks noGrp="1"/>
          </p:cNvSpPr>
          <p:nvPr>
            <p:ph type="dt" sz="half" idx="10"/>
          </p:nvPr>
        </p:nvSpPr>
        <p:spPr/>
        <p:txBody>
          <a:bodyPr/>
          <a:lstStyle>
            <a:lvl1pPr>
              <a:defRPr/>
            </a:lvl1pPr>
          </a:lstStyle>
          <a:p>
            <a:endParaRPr lang="nl-NL"/>
          </a:p>
        </p:txBody>
      </p:sp>
      <p:sp>
        <p:nvSpPr>
          <p:cNvPr id="4" name="Footer Placeholder 3"/>
          <p:cNvSpPr>
            <a:spLocks noGrp="1"/>
          </p:cNvSpPr>
          <p:nvPr>
            <p:ph type="ftr" sz="quarter" idx="11"/>
          </p:nvPr>
        </p:nvSpPr>
        <p:spPr/>
        <p:txBody>
          <a:bodyPr/>
          <a:lstStyle>
            <a:lvl1pPr>
              <a:defRPr/>
            </a:lvl1pPr>
          </a:lstStyle>
          <a:p>
            <a:r>
              <a:rPr lang="en-US"/>
              <a:t>Anaesthesia for high risk patients  JPM 2011</a:t>
            </a:r>
            <a:endParaRPr lang="nl-NL"/>
          </a:p>
        </p:txBody>
      </p:sp>
      <p:sp>
        <p:nvSpPr>
          <p:cNvPr id="5" name="Slide Number Placeholder 4"/>
          <p:cNvSpPr>
            <a:spLocks noGrp="1"/>
          </p:cNvSpPr>
          <p:nvPr>
            <p:ph type="sldNum" sz="quarter" idx="12"/>
          </p:nvPr>
        </p:nvSpPr>
        <p:spPr/>
        <p:txBody>
          <a:bodyPr/>
          <a:lstStyle>
            <a:lvl1pPr>
              <a:defRPr/>
            </a:lvl1pPr>
          </a:lstStyle>
          <a:p>
            <a:fld id="{541A0A53-7254-454C-BA6F-A1E43BB1B507}" type="slidenum">
              <a:rPr lang="nl-NL"/>
              <a:pPr/>
              <a:t>‹#›</a:t>
            </a:fld>
            <a:endParaRPr lang="nl-N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nl-NL"/>
          </a:p>
        </p:txBody>
      </p:sp>
      <p:sp>
        <p:nvSpPr>
          <p:cNvPr id="3" name="Footer Placeholder 2"/>
          <p:cNvSpPr>
            <a:spLocks noGrp="1"/>
          </p:cNvSpPr>
          <p:nvPr>
            <p:ph type="ftr" sz="quarter" idx="11"/>
          </p:nvPr>
        </p:nvSpPr>
        <p:spPr/>
        <p:txBody>
          <a:bodyPr/>
          <a:lstStyle>
            <a:lvl1pPr>
              <a:defRPr/>
            </a:lvl1pPr>
          </a:lstStyle>
          <a:p>
            <a:r>
              <a:rPr lang="en-US"/>
              <a:t>Anaesthesia for high risk patients  JPM 2011</a:t>
            </a:r>
            <a:endParaRPr lang="nl-NL"/>
          </a:p>
        </p:txBody>
      </p:sp>
      <p:sp>
        <p:nvSpPr>
          <p:cNvPr id="4" name="Slide Number Placeholder 3"/>
          <p:cNvSpPr>
            <a:spLocks noGrp="1"/>
          </p:cNvSpPr>
          <p:nvPr>
            <p:ph type="sldNum" sz="quarter" idx="12"/>
          </p:nvPr>
        </p:nvSpPr>
        <p:spPr/>
        <p:txBody>
          <a:bodyPr/>
          <a:lstStyle>
            <a:lvl1pPr>
              <a:defRPr/>
            </a:lvl1pPr>
          </a:lstStyle>
          <a:p>
            <a:fld id="{18016C35-2080-794F-953C-381FE3949E93}" type="slidenum">
              <a:rPr lang="nl-NL"/>
              <a:pPr/>
              <a:t>‹#›</a:t>
            </a:fld>
            <a:endParaRPr lang="nl-N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nl-BE"/>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BE"/>
              <a:t>Click to edit Master text styles</a:t>
            </a:r>
          </a:p>
          <a:p>
            <a:pPr lvl="1"/>
            <a:r>
              <a:rPr lang="nl-BE"/>
              <a:t>Second level</a:t>
            </a:r>
          </a:p>
          <a:p>
            <a:pPr lvl="2"/>
            <a:r>
              <a:rPr lang="nl-BE"/>
              <a:t>Third level</a:t>
            </a:r>
          </a:p>
          <a:p>
            <a:pPr lvl="3"/>
            <a:r>
              <a:rPr lang="nl-BE"/>
              <a:t>Fourth level</a:t>
            </a:r>
          </a:p>
          <a:p>
            <a:pPr lvl="4"/>
            <a:r>
              <a:rPr lang="nl-BE"/>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BE"/>
              <a:t>Click to edit Master text styles</a:t>
            </a:r>
          </a:p>
        </p:txBody>
      </p:sp>
      <p:sp>
        <p:nvSpPr>
          <p:cNvPr id="5" name="Date Placeholder 4"/>
          <p:cNvSpPr>
            <a:spLocks noGrp="1"/>
          </p:cNvSpPr>
          <p:nvPr>
            <p:ph type="dt" sz="half" idx="10"/>
          </p:nvPr>
        </p:nvSpPr>
        <p:spPr/>
        <p:txBody>
          <a:bodyPr/>
          <a:lstStyle>
            <a:lvl1pPr>
              <a:defRPr/>
            </a:lvl1pPr>
          </a:lstStyle>
          <a:p>
            <a:endParaRPr lang="nl-NL"/>
          </a:p>
        </p:txBody>
      </p:sp>
      <p:sp>
        <p:nvSpPr>
          <p:cNvPr id="6" name="Footer Placeholder 5"/>
          <p:cNvSpPr>
            <a:spLocks noGrp="1"/>
          </p:cNvSpPr>
          <p:nvPr>
            <p:ph type="ftr" sz="quarter" idx="11"/>
          </p:nvPr>
        </p:nvSpPr>
        <p:spPr/>
        <p:txBody>
          <a:bodyPr/>
          <a:lstStyle>
            <a:lvl1pPr>
              <a:defRPr/>
            </a:lvl1pPr>
          </a:lstStyle>
          <a:p>
            <a:r>
              <a:rPr lang="en-US"/>
              <a:t>Anaesthesia for high risk patients  JPM 2011</a:t>
            </a:r>
            <a:endParaRPr lang="nl-NL"/>
          </a:p>
        </p:txBody>
      </p:sp>
      <p:sp>
        <p:nvSpPr>
          <p:cNvPr id="7" name="Slide Number Placeholder 6"/>
          <p:cNvSpPr>
            <a:spLocks noGrp="1"/>
          </p:cNvSpPr>
          <p:nvPr>
            <p:ph type="sldNum" sz="quarter" idx="12"/>
          </p:nvPr>
        </p:nvSpPr>
        <p:spPr/>
        <p:txBody>
          <a:bodyPr/>
          <a:lstStyle>
            <a:lvl1pPr>
              <a:defRPr/>
            </a:lvl1pPr>
          </a:lstStyle>
          <a:p>
            <a:fld id="{8DED7F2B-3EB1-5F4E-898A-670DF42B5FCA}" type="slidenum">
              <a:rPr lang="nl-NL"/>
              <a:pPr/>
              <a:t>‹#›</a:t>
            </a:fld>
            <a:endParaRPr lang="nl-NL"/>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nl-BE"/>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BE"/>
              <a:t>Click to edit Master text styles</a:t>
            </a:r>
          </a:p>
        </p:txBody>
      </p:sp>
      <p:sp>
        <p:nvSpPr>
          <p:cNvPr id="5" name="Date Placeholder 4"/>
          <p:cNvSpPr>
            <a:spLocks noGrp="1"/>
          </p:cNvSpPr>
          <p:nvPr>
            <p:ph type="dt" sz="half" idx="10"/>
          </p:nvPr>
        </p:nvSpPr>
        <p:spPr/>
        <p:txBody>
          <a:bodyPr/>
          <a:lstStyle>
            <a:lvl1pPr>
              <a:defRPr/>
            </a:lvl1pPr>
          </a:lstStyle>
          <a:p>
            <a:endParaRPr lang="nl-NL"/>
          </a:p>
        </p:txBody>
      </p:sp>
      <p:sp>
        <p:nvSpPr>
          <p:cNvPr id="6" name="Footer Placeholder 5"/>
          <p:cNvSpPr>
            <a:spLocks noGrp="1"/>
          </p:cNvSpPr>
          <p:nvPr>
            <p:ph type="ftr" sz="quarter" idx="11"/>
          </p:nvPr>
        </p:nvSpPr>
        <p:spPr/>
        <p:txBody>
          <a:bodyPr/>
          <a:lstStyle>
            <a:lvl1pPr>
              <a:defRPr/>
            </a:lvl1pPr>
          </a:lstStyle>
          <a:p>
            <a:r>
              <a:rPr lang="en-US"/>
              <a:t>Anaesthesia for high risk patients  JPM 2011</a:t>
            </a:r>
            <a:endParaRPr lang="nl-NL"/>
          </a:p>
        </p:txBody>
      </p:sp>
      <p:sp>
        <p:nvSpPr>
          <p:cNvPr id="7" name="Slide Number Placeholder 6"/>
          <p:cNvSpPr>
            <a:spLocks noGrp="1"/>
          </p:cNvSpPr>
          <p:nvPr>
            <p:ph type="sldNum" sz="quarter" idx="12"/>
          </p:nvPr>
        </p:nvSpPr>
        <p:spPr/>
        <p:txBody>
          <a:bodyPr/>
          <a:lstStyle>
            <a:lvl1pPr>
              <a:defRPr/>
            </a:lvl1pPr>
          </a:lstStyle>
          <a:p>
            <a:fld id="{356E70C7-519E-404E-90DF-995CEDCDD3A6}" type="slidenum">
              <a:rPr lang="nl-NL"/>
              <a:pPr/>
              <a:t>‹#›</a:t>
            </a:fld>
            <a:endParaRPr lang="nl-NL"/>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1.pn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bwMode="ltGray">
      <p:bgPr>
        <a:solidFill>
          <a:srgbClr val="906D58"/>
        </a:solidFill>
        <a:effectLst>
          <a:outerShdw blurRad="63500" dist="107763" dir="2700000" algn="ctr" rotWithShape="0">
            <a:srgbClr val="000000">
              <a:alpha val="74998"/>
            </a:srgbClr>
          </a:outerShdw>
        </a:effectLst>
      </p:bgPr>
    </p:bg>
    <p:spTree>
      <p:nvGrpSpPr>
        <p:cNvPr id="1" name=""/>
        <p:cNvGrpSpPr/>
        <p:nvPr/>
      </p:nvGrpSpPr>
      <p:grpSpPr>
        <a:xfrm>
          <a:off x="0" y="0"/>
          <a:ext cx="0" cy="0"/>
          <a:chOff x="0" y="0"/>
          <a:chExt cx="0" cy="0"/>
        </a:xfrm>
      </p:grpSpPr>
      <p:sp>
        <p:nvSpPr>
          <p:cNvPr id="33794" name="Rectangle 2"/>
          <p:cNvSpPr>
            <a:spLocks noChangeArrowheads="1"/>
          </p:cNvSpPr>
          <p:nvPr/>
        </p:nvSpPr>
        <p:spPr bwMode="ltGray">
          <a:xfrm>
            <a:off x="609600" y="228600"/>
            <a:ext cx="8239125" cy="6391275"/>
          </a:xfrm>
          <a:prstGeom prst="rect">
            <a:avLst/>
          </a:prstGeom>
          <a:solidFill>
            <a:srgbClr val="EDE7E3"/>
          </a:solidFill>
          <a:ln w="9525">
            <a:noFill/>
            <a:miter lim="800000"/>
            <a:headEnd/>
            <a:tailEnd/>
          </a:ln>
        </p:spPr>
        <p:txBody>
          <a:bodyPr wrap="none" anchor="ctr">
            <a:prstTxWarp prst="textNoShape">
              <a:avLst/>
            </a:prstTxWarp>
          </a:bodyPr>
          <a:lstStyle/>
          <a:p>
            <a:pPr algn="ctr"/>
            <a:endParaRPr kumimoji="1" lang="en-US"/>
          </a:p>
        </p:txBody>
      </p:sp>
      <p:sp>
        <p:nvSpPr>
          <p:cNvPr id="33795" name="Line 3"/>
          <p:cNvSpPr>
            <a:spLocks noChangeShapeType="1"/>
          </p:cNvSpPr>
          <p:nvPr/>
        </p:nvSpPr>
        <p:spPr bwMode="ltGray">
          <a:xfrm>
            <a:off x="1016000" y="1600200"/>
            <a:ext cx="7670800" cy="0"/>
          </a:xfrm>
          <a:prstGeom prst="line">
            <a:avLst/>
          </a:prstGeom>
          <a:noFill/>
          <a:ln w="3175">
            <a:solidFill>
              <a:schemeClr val="bg2"/>
            </a:solidFill>
            <a:round/>
            <a:headEnd/>
            <a:tailEnd/>
          </a:ln>
        </p:spPr>
        <p:txBody>
          <a:bodyPr wrap="none" anchor="ctr">
            <a:prstTxWarp prst="textNoShape">
              <a:avLst/>
            </a:prstTxWarp>
          </a:bodyPr>
          <a:lstStyle/>
          <a:p>
            <a:endParaRPr lang="en-GB"/>
          </a:p>
        </p:txBody>
      </p:sp>
      <p:pic>
        <p:nvPicPr>
          <p:cNvPr id="33796" name="Picture 4" descr="minispir"/>
          <p:cNvPicPr>
            <a:picLocks noChangeAspect="1" noChangeArrowheads="1"/>
          </p:cNvPicPr>
          <p:nvPr/>
        </p:nvPicPr>
        <p:blipFill>
          <a:blip r:embed="rId13"/>
          <a:srcRect b="5333"/>
          <a:stretch>
            <a:fillRect/>
          </a:stretch>
        </p:blipFill>
        <p:spPr bwMode="ltGray">
          <a:xfrm>
            <a:off x="0" y="50800"/>
            <a:ext cx="1181100" cy="4057650"/>
          </a:xfrm>
          <a:prstGeom prst="rect">
            <a:avLst/>
          </a:prstGeom>
          <a:noFill/>
        </p:spPr>
      </p:pic>
      <p:pic>
        <p:nvPicPr>
          <p:cNvPr id="33797" name="Picture 5" descr="minispir"/>
          <p:cNvPicPr>
            <a:picLocks noChangeAspect="1" noChangeArrowheads="1"/>
          </p:cNvPicPr>
          <p:nvPr/>
        </p:nvPicPr>
        <p:blipFill>
          <a:blip r:embed="rId13"/>
          <a:srcRect t="39999"/>
          <a:stretch>
            <a:fillRect/>
          </a:stretch>
        </p:blipFill>
        <p:spPr bwMode="ltGray">
          <a:xfrm>
            <a:off x="0" y="4222750"/>
            <a:ext cx="1181100" cy="2571750"/>
          </a:xfrm>
          <a:prstGeom prst="rect">
            <a:avLst/>
          </a:prstGeom>
          <a:noFill/>
        </p:spPr>
      </p:pic>
      <p:sp>
        <p:nvSpPr>
          <p:cNvPr id="33798" name="Rectangle 6"/>
          <p:cNvSpPr>
            <a:spLocks noGrp="1" noChangeArrowheads="1"/>
          </p:cNvSpPr>
          <p:nvPr>
            <p:ph type="title"/>
          </p:nvPr>
        </p:nvSpPr>
        <p:spPr bwMode="auto">
          <a:xfrm>
            <a:off x="1066800" y="381000"/>
            <a:ext cx="76200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nl-NL"/>
              <a:t>Klik om het opmaakprofiel van de modeltitel te bewerken</a:t>
            </a:r>
          </a:p>
        </p:txBody>
      </p:sp>
      <p:sp>
        <p:nvSpPr>
          <p:cNvPr id="33799" name="Rectangle 7"/>
          <p:cNvSpPr>
            <a:spLocks noGrp="1" noChangeArrowheads="1"/>
          </p:cNvSpPr>
          <p:nvPr>
            <p:ph type="body" idx="1"/>
          </p:nvPr>
        </p:nvSpPr>
        <p:spPr bwMode="auto">
          <a:xfrm>
            <a:off x="1066800" y="1752600"/>
            <a:ext cx="76200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nl-NL"/>
              <a:t>Klik om de opmaakprofielen van de modeltekst te bewerken</a:t>
            </a:r>
          </a:p>
          <a:p>
            <a:pPr lvl="1"/>
            <a:r>
              <a:rPr lang="nl-NL"/>
              <a:t>Tweede niveau</a:t>
            </a:r>
          </a:p>
          <a:p>
            <a:pPr lvl="2"/>
            <a:r>
              <a:rPr lang="nl-NL"/>
              <a:t>Derde niveau</a:t>
            </a:r>
          </a:p>
          <a:p>
            <a:pPr lvl="3"/>
            <a:r>
              <a:rPr lang="nl-NL"/>
              <a:t>Vierde niveau</a:t>
            </a:r>
          </a:p>
          <a:p>
            <a:pPr lvl="4"/>
            <a:r>
              <a:rPr lang="nl-NL"/>
              <a:t>Vijfde niveau</a:t>
            </a:r>
          </a:p>
        </p:txBody>
      </p:sp>
      <p:sp>
        <p:nvSpPr>
          <p:cNvPr id="33800" name="Rectangle 8"/>
          <p:cNvSpPr>
            <a:spLocks noGrp="1" noChangeArrowheads="1"/>
          </p:cNvSpPr>
          <p:nvPr>
            <p:ph type="dt" sz="half" idx="2"/>
          </p:nvPr>
        </p:nvSpPr>
        <p:spPr bwMode="auto">
          <a:xfrm>
            <a:off x="1014413" y="6107113"/>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endParaRPr lang="nl-NL"/>
          </a:p>
        </p:txBody>
      </p:sp>
      <p:sp>
        <p:nvSpPr>
          <p:cNvPr id="33801" name="Rectangle 9"/>
          <p:cNvSpPr>
            <a:spLocks noGrp="1" noChangeArrowheads="1"/>
          </p:cNvSpPr>
          <p:nvPr>
            <p:ph type="ftr" sz="quarter" idx="3"/>
          </p:nvPr>
        </p:nvSpPr>
        <p:spPr bwMode="auto">
          <a:xfrm>
            <a:off x="3452813" y="6107113"/>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r>
              <a:rPr lang="en-US"/>
              <a:t>Anaesthesia for high risk patients  JPM 2011</a:t>
            </a:r>
            <a:endParaRPr lang="nl-NL"/>
          </a:p>
        </p:txBody>
      </p:sp>
      <p:sp>
        <p:nvSpPr>
          <p:cNvPr id="33802" name="Rectangle 10"/>
          <p:cNvSpPr>
            <a:spLocks noGrp="1" noChangeArrowheads="1"/>
          </p:cNvSpPr>
          <p:nvPr>
            <p:ph type="sldNum" sz="quarter" idx="4"/>
          </p:nvPr>
        </p:nvSpPr>
        <p:spPr bwMode="auto">
          <a:xfrm>
            <a:off x="6881813" y="6107113"/>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30E45664-133A-B44D-85B9-7BB5B40F027A}" type="slidenum">
              <a:rPr lang="nl-NL"/>
              <a:pPr/>
              <a:t>‹#›</a:t>
            </a:fld>
            <a:endParaRPr lang="nl-NL"/>
          </a:p>
        </p:txBody>
      </p:sp>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hf hdr="0" dt="0"/>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Times New Roman" charset="0"/>
        </a:defRPr>
      </a:lvl2pPr>
      <a:lvl3pPr algn="ctr" rtl="0" fontAlgn="base">
        <a:spcBef>
          <a:spcPct val="0"/>
        </a:spcBef>
        <a:spcAft>
          <a:spcPct val="0"/>
        </a:spcAft>
        <a:defRPr sz="4400">
          <a:solidFill>
            <a:schemeClr val="tx2"/>
          </a:solidFill>
          <a:latin typeface="Times New Roman" charset="0"/>
        </a:defRPr>
      </a:lvl3pPr>
      <a:lvl4pPr algn="ctr" rtl="0" fontAlgn="base">
        <a:spcBef>
          <a:spcPct val="0"/>
        </a:spcBef>
        <a:spcAft>
          <a:spcPct val="0"/>
        </a:spcAft>
        <a:defRPr sz="4400">
          <a:solidFill>
            <a:schemeClr val="tx2"/>
          </a:solidFill>
          <a:latin typeface="Times New Roman" charset="0"/>
        </a:defRPr>
      </a:lvl4pPr>
      <a:lvl5pPr algn="ctr" rtl="0" fontAlgn="base">
        <a:spcBef>
          <a:spcPct val="0"/>
        </a:spcBef>
        <a:spcAft>
          <a:spcPct val="0"/>
        </a:spcAft>
        <a:defRPr sz="4400">
          <a:solidFill>
            <a:schemeClr val="tx2"/>
          </a:solidFill>
          <a:latin typeface="Times New Roman" charset="0"/>
        </a:defRPr>
      </a:lvl5pPr>
      <a:lvl6pPr marL="457200" algn="ctr" rtl="0" fontAlgn="base">
        <a:spcBef>
          <a:spcPct val="0"/>
        </a:spcBef>
        <a:spcAft>
          <a:spcPct val="0"/>
        </a:spcAft>
        <a:defRPr sz="4400">
          <a:solidFill>
            <a:schemeClr val="tx2"/>
          </a:solidFill>
          <a:latin typeface="Times New Roman" charset="0"/>
        </a:defRPr>
      </a:lvl6pPr>
      <a:lvl7pPr marL="914400" algn="ctr" rtl="0" fontAlgn="base">
        <a:spcBef>
          <a:spcPct val="0"/>
        </a:spcBef>
        <a:spcAft>
          <a:spcPct val="0"/>
        </a:spcAft>
        <a:defRPr sz="4400">
          <a:solidFill>
            <a:schemeClr val="tx2"/>
          </a:solidFill>
          <a:latin typeface="Times New Roman" charset="0"/>
        </a:defRPr>
      </a:lvl7pPr>
      <a:lvl8pPr marL="1371600" algn="ctr" rtl="0" fontAlgn="base">
        <a:spcBef>
          <a:spcPct val="0"/>
        </a:spcBef>
        <a:spcAft>
          <a:spcPct val="0"/>
        </a:spcAft>
        <a:defRPr sz="4400">
          <a:solidFill>
            <a:schemeClr val="tx2"/>
          </a:solidFill>
          <a:latin typeface="Times New Roman" charset="0"/>
        </a:defRPr>
      </a:lvl8pPr>
      <a:lvl9pPr marL="1828800" algn="ctr" rtl="0" fontAlgn="base">
        <a:spcBef>
          <a:spcPct val="0"/>
        </a:spcBef>
        <a:spcAft>
          <a:spcPct val="0"/>
        </a:spcAft>
        <a:defRPr sz="4400">
          <a:solidFill>
            <a:schemeClr val="tx2"/>
          </a:solidFill>
          <a:latin typeface="Times New Roman"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ea typeface="ＭＳ Ｐゴシック" charset="-128"/>
        </a:defRPr>
      </a:lvl2pPr>
      <a:lvl3pPr marL="1143000" indent="-228600" algn="l" rtl="0" fontAlgn="base">
        <a:spcBef>
          <a:spcPct val="20000"/>
        </a:spcBef>
        <a:spcAft>
          <a:spcPct val="0"/>
        </a:spcAft>
        <a:buChar char="•"/>
        <a:defRPr sz="2400">
          <a:solidFill>
            <a:schemeClr val="tx1"/>
          </a:solidFill>
          <a:latin typeface="+mn-lt"/>
          <a:ea typeface="ＭＳ Ｐゴシック" charset="-128"/>
        </a:defRPr>
      </a:lvl3pPr>
      <a:lvl4pPr marL="1600200" indent="-228600" algn="l" rtl="0" fontAlgn="base">
        <a:spcBef>
          <a:spcPct val="20000"/>
        </a:spcBef>
        <a:spcAft>
          <a:spcPct val="0"/>
        </a:spcAft>
        <a:buChar char="–"/>
        <a:defRPr sz="2000">
          <a:solidFill>
            <a:schemeClr val="tx1"/>
          </a:solidFill>
          <a:latin typeface="+mn-lt"/>
          <a:ea typeface="ＭＳ Ｐゴシック" charset="-128"/>
        </a:defRPr>
      </a:lvl4pPr>
      <a:lvl5pPr marL="2057400" indent="-228600" algn="l" rtl="0" fontAlgn="base">
        <a:spcBef>
          <a:spcPct val="20000"/>
        </a:spcBef>
        <a:spcAft>
          <a:spcPct val="0"/>
        </a:spcAft>
        <a:buChar char="»"/>
        <a:defRPr sz="2000">
          <a:solidFill>
            <a:schemeClr val="tx1"/>
          </a:solidFill>
          <a:latin typeface="+mn-lt"/>
          <a:ea typeface="ＭＳ Ｐゴシック" charset="-128"/>
        </a:defRPr>
      </a:lvl5pPr>
      <a:lvl6pPr marL="2514600" indent="-228600" algn="l" rtl="0" fontAlgn="base">
        <a:spcBef>
          <a:spcPct val="20000"/>
        </a:spcBef>
        <a:spcAft>
          <a:spcPct val="0"/>
        </a:spcAft>
        <a:buChar char="»"/>
        <a:defRPr sz="2000">
          <a:solidFill>
            <a:schemeClr val="tx1"/>
          </a:solidFill>
          <a:latin typeface="+mn-lt"/>
          <a:ea typeface="ＭＳ Ｐゴシック" charset="-128"/>
        </a:defRPr>
      </a:lvl6pPr>
      <a:lvl7pPr marL="2971800" indent="-228600" algn="l" rtl="0" fontAlgn="base">
        <a:spcBef>
          <a:spcPct val="20000"/>
        </a:spcBef>
        <a:spcAft>
          <a:spcPct val="0"/>
        </a:spcAft>
        <a:buChar char="»"/>
        <a:defRPr sz="2000">
          <a:solidFill>
            <a:schemeClr val="tx1"/>
          </a:solidFill>
          <a:latin typeface="+mn-lt"/>
          <a:ea typeface="ＭＳ Ｐゴシック" charset="-128"/>
        </a:defRPr>
      </a:lvl7pPr>
      <a:lvl8pPr marL="3429000" indent="-228600" algn="l" rtl="0" fontAlgn="base">
        <a:spcBef>
          <a:spcPct val="20000"/>
        </a:spcBef>
        <a:spcAft>
          <a:spcPct val="0"/>
        </a:spcAft>
        <a:buChar char="»"/>
        <a:defRPr sz="2000">
          <a:solidFill>
            <a:schemeClr val="tx1"/>
          </a:solidFill>
          <a:latin typeface="+mn-lt"/>
          <a:ea typeface="ＭＳ Ｐゴシック" charset="-128"/>
        </a:defRPr>
      </a:lvl8pPr>
      <a:lvl9pPr marL="3886200" indent="-228600" algn="l" rtl="0" fontAlgn="base">
        <a:spcBef>
          <a:spcPct val="20000"/>
        </a:spcBef>
        <a:spcAft>
          <a:spcPct val="0"/>
        </a:spcAft>
        <a:buChar char="»"/>
        <a:defRPr sz="2000">
          <a:solidFill>
            <a:schemeClr val="tx1"/>
          </a:solidFill>
          <a:latin typeface="+mn-lt"/>
          <a:ea typeface="ＭＳ Ｐゴシック"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 name="Rectangle 9"/>
          <p:cNvSpPr>
            <a:spLocks noGrp="1" noChangeArrowheads="1"/>
          </p:cNvSpPr>
          <p:nvPr>
            <p:ph type="ftr" sz="quarter" idx="3"/>
          </p:nvPr>
        </p:nvSpPr>
        <p:spPr/>
        <p:txBody>
          <a:bodyPr/>
          <a:lstStyle/>
          <a:p>
            <a:r>
              <a:rPr lang="en-US"/>
              <a:t>Anaesthesia for high risk patients  JPM 2011</a:t>
            </a:r>
            <a:endParaRPr lang="nl-NL"/>
          </a:p>
        </p:txBody>
      </p:sp>
      <p:sp>
        <p:nvSpPr>
          <p:cNvPr id="6" name="Rectangle 10"/>
          <p:cNvSpPr>
            <a:spLocks noGrp="1" noChangeArrowheads="1"/>
          </p:cNvSpPr>
          <p:nvPr>
            <p:ph type="sldNum" sz="quarter" idx="4"/>
          </p:nvPr>
        </p:nvSpPr>
        <p:spPr/>
        <p:txBody>
          <a:bodyPr/>
          <a:lstStyle/>
          <a:p>
            <a:fld id="{69F2A42D-73FE-6749-8CE2-9C0745CF8105}" type="slidenum">
              <a:rPr lang="nl-NL"/>
              <a:pPr/>
              <a:t>1</a:t>
            </a:fld>
            <a:endParaRPr lang="nl-NL"/>
          </a:p>
        </p:txBody>
      </p:sp>
      <p:sp>
        <p:nvSpPr>
          <p:cNvPr id="2050" name="Rectangle 2"/>
          <p:cNvSpPr>
            <a:spLocks noGrp="1" noChangeArrowheads="1"/>
          </p:cNvSpPr>
          <p:nvPr>
            <p:ph type="ctrTitle"/>
          </p:nvPr>
        </p:nvSpPr>
        <p:spPr/>
        <p:txBody>
          <a:bodyPr/>
          <a:lstStyle/>
          <a:p>
            <a:r>
              <a:rPr lang="nl-BE"/>
              <a:t>Anaesthesia for the high risk patient</a:t>
            </a:r>
            <a:br>
              <a:rPr lang="nl-BE"/>
            </a:br>
            <a:r>
              <a:rPr lang="nl-BE"/>
              <a:t/>
            </a:r>
            <a:br>
              <a:rPr lang="nl-BE"/>
            </a:br>
            <a:r>
              <a:rPr lang="nl-BE"/>
              <a:t> </a:t>
            </a:r>
            <a:r>
              <a:rPr lang="nl-BE" sz="3600"/>
              <a:t>Is een onderdeel van het “Risico management” in anesthesie</a:t>
            </a:r>
            <a:endParaRPr lang="nl-NL" sz="3600"/>
          </a:p>
        </p:txBody>
      </p:sp>
      <p:sp>
        <p:nvSpPr>
          <p:cNvPr id="2051" name="Rectangle 3"/>
          <p:cNvSpPr>
            <a:spLocks noGrp="1" noChangeArrowheads="1"/>
          </p:cNvSpPr>
          <p:nvPr>
            <p:ph type="subTitle" idx="1"/>
          </p:nvPr>
        </p:nvSpPr>
        <p:spPr>
          <a:xfrm>
            <a:off x="2057400" y="4419600"/>
            <a:ext cx="6691313" cy="1752600"/>
          </a:xfrm>
        </p:spPr>
        <p:txBody>
          <a:bodyPr/>
          <a:lstStyle/>
          <a:p>
            <a:r>
              <a:rPr lang="nl-BE"/>
              <a:t>J P Mulier MD PhD</a:t>
            </a:r>
          </a:p>
          <a:p>
            <a:pPr algn="r"/>
            <a:r>
              <a:rPr lang="nl-BE" sz="2000"/>
              <a:t>Diensthoofd Anesthesie AZ sint Jan Brugge-Oostende</a:t>
            </a:r>
          </a:p>
          <a:p>
            <a:pPr algn="r"/>
            <a:r>
              <a:rPr lang="nl-BE" sz="2000"/>
              <a:t>Geafilieerd onderzoeker KULeuven</a:t>
            </a:r>
          </a:p>
          <a:p>
            <a:pPr algn="r"/>
            <a:r>
              <a:rPr lang="nl-BE" sz="2000"/>
              <a:t>President ESPCOP</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The morbid obese patient</a:t>
            </a:r>
          </a:p>
        </p:txBody>
      </p:sp>
      <p:sp>
        <p:nvSpPr>
          <p:cNvPr id="3" name="Content Placeholder 2"/>
          <p:cNvSpPr>
            <a:spLocks noGrp="1"/>
          </p:cNvSpPr>
          <p:nvPr>
            <p:ph idx="1"/>
          </p:nvPr>
        </p:nvSpPr>
        <p:spPr/>
        <p:txBody>
          <a:bodyPr/>
          <a:lstStyle/>
          <a:p>
            <a:r>
              <a:rPr lang="en-GB"/>
              <a:t>Zie afzonderlijke lezing</a:t>
            </a:r>
          </a:p>
        </p:txBody>
      </p:sp>
      <p:sp>
        <p:nvSpPr>
          <p:cNvPr id="4" name="Footer Placeholder 3"/>
          <p:cNvSpPr>
            <a:spLocks noGrp="1"/>
          </p:cNvSpPr>
          <p:nvPr>
            <p:ph type="ftr" sz="quarter" idx="11"/>
          </p:nvPr>
        </p:nvSpPr>
        <p:spPr/>
        <p:txBody>
          <a:bodyPr/>
          <a:lstStyle/>
          <a:p>
            <a:r>
              <a:rPr lang="en-US"/>
              <a:t>Anaesthesia for high risk patients  JPM 2011</a:t>
            </a:r>
            <a:endParaRPr lang="nl-NL"/>
          </a:p>
        </p:txBody>
      </p:sp>
      <p:sp>
        <p:nvSpPr>
          <p:cNvPr id="5" name="Slide Number Placeholder 4"/>
          <p:cNvSpPr>
            <a:spLocks noGrp="1"/>
          </p:cNvSpPr>
          <p:nvPr>
            <p:ph type="sldNum" sz="quarter" idx="12"/>
          </p:nvPr>
        </p:nvSpPr>
        <p:spPr/>
        <p:txBody>
          <a:bodyPr/>
          <a:lstStyle/>
          <a:p>
            <a:fld id="{92F31BB1-5C08-E040-8C3D-89D8D96C49F7}" type="slidenum">
              <a:rPr lang="nl-NL"/>
              <a:pPr/>
              <a:t>10</a:t>
            </a:fld>
            <a:endParaRPr lang="nl-NL"/>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The critical ill patient</a:t>
            </a:r>
          </a:p>
        </p:txBody>
      </p:sp>
      <p:sp>
        <p:nvSpPr>
          <p:cNvPr id="3" name="Content Placeholder 2"/>
          <p:cNvSpPr>
            <a:spLocks noGrp="1"/>
          </p:cNvSpPr>
          <p:nvPr>
            <p:ph idx="1"/>
          </p:nvPr>
        </p:nvSpPr>
        <p:spPr>
          <a:xfrm>
            <a:off x="1066800" y="1371600"/>
            <a:ext cx="8077200" cy="4114800"/>
          </a:xfrm>
        </p:spPr>
        <p:txBody>
          <a:bodyPr/>
          <a:lstStyle/>
          <a:p>
            <a:r>
              <a:rPr lang="en-US" sz="2000">
                <a:solidFill>
                  <a:schemeClr val="tx1"/>
                </a:solidFill>
                <a:latin typeface="+mn-lt"/>
                <a:ea typeface="+mn-ea"/>
                <a:cs typeface="+mn-cs"/>
              </a:rPr>
              <a:t>The anesthetist may influence overall outcome of the critically ill patient in the OR by several mechanisms, some more controversial than others.*</a:t>
            </a:r>
          </a:p>
          <a:p>
            <a:pPr>
              <a:buNone/>
            </a:pPr>
            <a:r>
              <a:rPr lang="en-US" sz="2000">
                <a:solidFill>
                  <a:schemeClr val="tx1"/>
                </a:solidFill>
                <a:latin typeface="+mn-lt"/>
                <a:ea typeface="+mn-ea"/>
                <a:cs typeface="+mn-cs"/>
              </a:rPr>
              <a:t>Choice of anesthetic agents. </a:t>
            </a:r>
          </a:p>
          <a:p>
            <a:pPr>
              <a:buNone/>
            </a:pPr>
            <a:r>
              <a:rPr lang="en-US" sz="2000">
                <a:solidFill>
                  <a:schemeClr val="tx1"/>
                </a:solidFill>
                <a:latin typeface="+mn-lt"/>
                <a:ea typeface="+mn-ea"/>
                <a:cs typeface="+mn-cs"/>
              </a:rPr>
              <a:t>Poor hemodynamic control [71] or poor fluid balance – both of which may influence the development of ischemia or organ failure.*</a:t>
            </a:r>
          </a:p>
          <a:p>
            <a:pPr>
              <a:buNone/>
            </a:pPr>
            <a:r>
              <a:rPr lang="en-US" sz="2000">
                <a:solidFill>
                  <a:schemeClr val="tx1"/>
                </a:solidFill>
                <a:latin typeface="+mn-lt"/>
                <a:ea typeface="+mn-ea"/>
                <a:cs typeface="+mn-cs"/>
              </a:rPr>
              <a:t>Ischemia. Volatile agents (and probably opiates) seem to protect the heart from subse- quent ischemia (preconditioning) similar to the preconditioning due to previous ische- mia. </a:t>
            </a:r>
          </a:p>
          <a:p>
            <a:pPr>
              <a:buNone/>
            </a:pPr>
            <a:r>
              <a:rPr lang="en-US" sz="2000">
                <a:solidFill>
                  <a:schemeClr val="tx1"/>
                </a:solidFill>
                <a:latin typeface="+mn-lt"/>
                <a:ea typeface="+mn-ea"/>
                <a:cs typeface="+mn-cs"/>
              </a:rPr>
              <a:t>volatile anesthetics, when compared to intravenous anesthetics, seem to result in better cardiac function, lower troponin concentrations, less requirement for inotropic support, reduced duration of mechanical ventilation, and reduced hospital length of stay.</a:t>
            </a:r>
          </a:p>
          <a:p>
            <a:pPr>
              <a:buNone/>
            </a:pPr>
            <a:r>
              <a:rPr lang="en-US" sz="2000">
                <a:solidFill>
                  <a:schemeClr val="tx1"/>
                </a:solidFill>
                <a:latin typeface="+mn-lt"/>
                <a:ea typeface="+mn-ea"/>
                <a:cs typeface="+mn-cs"/>
              </a:rPr>
              <a:t>Deep anesthesia (as reflected by a bispectral index score &lt;45) has been shown in a prospective observational study of adult patients undergoing major noncardiac . </a:t>
            </a:r>
          </a:p>
        </p:txBody>
      </p:sp>
      <p:sp>
        <p:nvSpPr>
          <p:cNvPr id="5" name="Slide Number Placeholder 4"/>
          <p:cNvSpPr>
            <a:spLocks noGrp="1"/>
          </p:cNvSpPr>
          <p:nvPr>
            <p:ph type="sldNum" sz="quarter" idx="12"/>
          </p:nvPr>
        </p:nvSpPr>
        <p:spPr/>
        <p:txBody>
          <a:bodyPr/>
          <a:lstStyle/>
          <a:p>
            <a:fld id="{92F31BB1-5C08-E040-8C3D-89D8D96C49F7}" type="slidenum">
              <a:rPr lang="nl-NL"/>
              <a:pPr/>
              <a:t>11</a:t>
            </a:fld>
            <a:endParaRPr lang="nl-NL"/>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lstStyle/>
          <a:p>
            <a:pPr>
              <a:buNone/>
            </a:pPr>
            <a:r>
              <a:rPr lang="en-US" sz="2400">
                <a:solidFill>
                  <a:schemeClr val="tx1"/>
                </a:solidFill>
                <a:latin typeface="+mn-lt"/>
                <a:ea typeface="+mn-ea"/>
                <a:cs typeface="+mn-cs"/>
              </a:rPr>
              <a:t>Timing of operation: </a:t>
            </a:r>
          </a:p>
          <a:p>
            <a:pPr>
              <a:buNone/>
            </a:pPr>
            <a:r>
              <a:rPr lang="en-US" sz="2400">
                <a:solidFill>
                  <a:schemeClr val="tx1"/>
                </a:solidFill>
                <a:latin typeface="+mn-lt"/>
                <a:ea typeface="+mn-ea"/>
                <a:cs typeface="+mn-cs"/>
              </a:rPr>
              <a:t> Perioperative maintenance of normothermia reduces the incidence of morbid cardiacpatients without acute lung injury? </a:t>
            </a:r>
          </a:p>
          <a:p>
            <a:pPr>
              <a:buNone/>
            </a:pPr>
            <a:r>
              <a:rPr lang="en-US" sz="2400">
                <a:solidFill>
                  <a:schemeClr val="tx1"/>
                </a:solidFill>
                <a:latin typeface="+mn-lt"/>
                <a:ea typeface="+mn-ea"/>
                <a:cs typeface="+mn-cs"/>
              </a:rPr>
              <a:t>Respiratory muscle contribution to lactic acidosis in low cardiac output. </a:t>
            </a:r>
          </a:p>
          <a:p>
            <a:pPr>
              <a:buNone/>
            </a:pPr>
            <a:r>
              <a:rPr lang="en-US" sz="2400">
                <a:solidFill>
                  <a:schemeClr val="tx1"/>
                </a:solidFill>
                <a:latin typeface="+mn-lt"/>
                <a:ea typeface="+mn-ea"/>
                <a:cs typeface="+mn-cs"/>
              </a:rPr>
              <a:t> Positive end-expiratory pressure prevents atelectasis during general anaesthesia even in the presence of a high inspired oxygen concentration. </a:t>
            </a:r>
            <a:endParaRPr lang="en-GB" sz="2400"/>
          </a:p>
          <a:p>
            <a:endParaRPr lang="en-GB" sz="2400"/>
          </a:p>
        </p:txBody>
      </p:sp>
      <p:sp>
        <p:nvSpPr>
          <p:cNvPr id="4" name="Footer Placeholder 3"/>
          <p:cNvSpPr>
            <a:spLocks noGrp="1"/>
          </p:cNvSpPr>
          <p:nvPr>
            <p:ph type="ftr" sz="quarter" idx="11"/>
          </p:nvPr>
        </p:nvSpPr>
        <p:spPr/>
        <p:txBody>
          <a:bodyPr/>
          <a:lstStyle/>
          <a:p>
            <a:r>
              <a:rPr lang="en-US"/>
              <a:t>Anaesthesia for high risk patients  JPM 2011</a:t>
            </a:r>
            <a:endParaRPr lang="nl-NL"/>
          </a:p>
        </p:txBody>
      </p:sp>
      <p:sp>
        <p:nvSpPr>
          <p:cNvPr id="5" name="Slide Number Placeholder 4"/>
          <p:cNvSpPr>
            <a:spLocks noGrp="1"/>
          </p:cNvSpPr>
          <p:nvPr>
            <p:ph type="sldNum" sz="quarter" idx="12"/>
          </p:nvPr>
        </p:nvSpPr>
        <p:spPr/>
        <p:txBody>
          <a:bodyPr/>
          <a:lstStyle/>
          <a:p>
            <a:fld id="{92F31BB1-5C08-E040-8C3D-89D8D96C49F7}" type="slidenum">
              <a:rPr lang="nl-NL"/>
              <a:pPr/>
              <a:t>12</a:t>
            </a:fld>
            <a:endParaRPr lang="nl-NL"/>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381000"/>
            <a:ext cx="8534400" cy="838200"/>
          </a:xfrm>
        </p:spPr>
        <p:txBody>
          <a:bodyPr/>
          <a:lstStyle/>
          <a:p>
            <a:r>
              <a:rPr lang="en-GB" sz="3600"/>
              <a:t>The cardiac patient: tests to stratify risk I</a:t>
            </a:r>
          </a:p>
        </p:txBody>
      </p:sp>
      <p:sp>
        <p:nvSpPr>
          <p:cNvPr id="3" name="Content Placeholder 2"/>
          <p:cNvSpPr>
            <a:spLocks noGrp="1"/>
          </p:cNvSpPr>
          <p:nvPr>
            <p:ph idx="1"/>
          </p:nvPr>
        </p:nvSpPr>
        <p:spPr>
          <a:xfrm>
            <a:off x="1066800" y="1219200"/>
            <a:ext cx="7620000" cy="4114800"/>
          </a:xfrm>
        </p:spPr>
        <p:txBody>
          <a:bodyPr/>
          <a:lstStyle/>
          <a:p>
            <a:r>
              <a:rPr lang="en-GB" sz="2800"/>
              <a:t>12 lead ECG</a:t>
            </a:r>
          </a:p>
          <a:p>
            <a:pPr lvl="1"/>
            <a:r>
              <a:rPr lang="en-GB" sz="2400"/>
              <a:t>One risk factor and vascular op</a:t>
            </a:r>
          </a:p>
          <a:p>
            <a:pPr lvl="1"/>
            <a:r>
              <a:rPr lang="en-GB" sz="2400"/>
              <a:t>Diabetus </a:t>
            </a:r>
          </a:p>
          <a:p>
            <a:pPr lvl="1"/>
            <a:r>
              <a:rPr lang="en-GB" sz="2400"/>
              <a:t>Previous coronary revascularisation</a:t>
            </a:r>
          </a:p>
          <a:p>
            <a:pPr lvl="1"/>
            <a:r>
              <a:rPr lang="en-GB" sz="2400"/>
              <a:t>Men &gt; 45 women &gt; 55</a:t>
            </a:r>
          </a:p>
          <a:p>
            <a:pPr lvl="1"/>
            <a:r>
              <a:rPr lang="en-GB" sz="2400"/>
              <a:t>Previous cardio vasc disease</a:t>
            </a:r>
          </a:p>
          <a:p>
            <a:r>
              <a:rPr lang="en-GB" sz="2800"/>
              <a:t>24 h ECG holter</a:t>
            </a:r>
          </a:p>
          <a:p>
            <a:pPr lvl="1"/>
            <a:r>
              <a:rPr lang="en-GB" sz="2400"/>
              <a:t>Not for high risk other reasons</a:t>
            </a:r>
          </a:p>
          <a:p>
            <a:r>
              <a:rPr lang="en-GB" sz="2800"/>
              <a:t>Echocardio/angiography</a:t>
            </a:r>
          </a:p>
          <a:p>
            <a:pPr lvl="1"/>
            <a:r>
              <a:rPr lang="en-GB" sz="2400"/>
              <a:t>Dyspnoe of unknown origin</a:t>
            </a:r>
          </a:p>
          <a:p>
            <a:pPr lvl="1"/>
            <a:r>
              <a:rPr lang="en-GB" sz="2400"/>
              <a:t>History of CHF </a:t>
            </a:r>
          </a:p>
        </p:txBody>
      </p:sp>
      <p:sp>
        <p:nvSpPr>
          <p:cNvPr id="4" name="Footer Placeholder 3"/>
          <p:cNvSpPr>
            <a:spLocks noGrp="1"/>
          </p:cNvSpPr>
          <p:nvPr>
            <p:ph type="ftr" sz="quarter" idx="11"/>
          </p:nvPr>
        </p:nvSpPr>
        <p:spPr/>
        <p:txBody>
          <a:bodyPr/>
          <a:lstStyle/>
          <a:p>
            <a:r>
              <a:rPr lang="en-US"/>
              <a:t>Anaesthesia for high risk patients  JPM 2011</a:t>
            </a:r>
            <a:endParaRPr lang="nl-NL"/>
          </a:p>
        </p:txBody>
      </p:sp>
      <p:sp>
        <p:nvSpPr>
          <p:cNvPr id="5" name="Slide Number Placeholder 4"/>
          <p:cNvSpPr>
            <a:spLocks noGrp="1"/>
          </p:cNvSpPr>
          <p:nvPr>
            <p:ph type="sldNum" sz="quarter" idx="12"/>
          </p:nvPr>
        </p:nvSpPr>
        <p:spPr/>
        <p:txBody>
          <a:bodyPr/>
          <a:lstStyle/>
          <a:p>
            <a:fld id="{92F31BB1-5C08-E040-8C3D-89D8D96C49F7}" type="slidenum">
              <a:rPr lang="nl-NL"/>
              <a:pPr/>
              <a:t>13</a:t>
            </a:fld>
            <a:endParaRPr lang="nl-NL"/>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381000"/>
            <a:ext cx="8534400" cy="914400"/>
          </a:xfrm>
        </p:spPr>
        <p:txBody>
          <a:bodyPr/>
          <a:lstStyle/>
          <a:p>
            <a:r>
              <a:rPr lang="en-GB" sz="3600"/>
              <a:t>The cardiac patient: tests to stratify risk II</a:t>
            </a:r>
            <a:endParaRPr lang="en-GB" sz="3600"/>
          </a:p>
        </p:txBody>
      </p:sp>
      <p:sp>
        <p:nvSpPr>
          <p:cNvPr id="3" name="Content Placeholder 2"/>
          <p:cNvSpPr>
            <a:spLocks noGrp="1"/>
          </p:cNvSpPr>
          <p:nvPr>
            <p:ph idx="1"/>
          </p:nvPr>
        </p:nvSpPr>
        <p:spPr/>
        <p:txBody>
          <a:bodyPr/>
          <a:lstStyle/>
          <a:p>
            <a:r>
              <a:rPr lang="en-GB"/>
              <a:t>Stress testing</a:t>
            </a:r>
          </a:p>
          <a:p>
            <a:pPr lvl="1"/>
            <a:r>
              <a:rPr lang="en-GB"/>
              <a:t>Exercise, dobut, radionuklide, echocardio</a:t>
            </a:r>
          </a:p>
          <a:p>
            <a:r>
              <a:rPr lang="en-GB"/>
              <a:t>Invasive testing</a:t>
            </a:r>
          </a:p>
          <a:p>
            <a:pPr lvl="1"/>
            <a:r>
              <a:rPr lang="en-GB"/>
              <a:t>Angiography not for non clinical symptoms</a:t>
            </a:r>
          </a:p>
          <a:p>
            <a:r>
              <a:rPr lang="en-GB"/>
              <a:t>Pre op revascularisation with CABG or PCI</a:t>
            </a:r>
          </a:p>
          <a:p>
            <a:pPr lvl="1"/>
            <a:r>
              <a:rPr lang="en-GB"/>
              <a:t>not for non clinical symptoms</a:t>
            </a:r>
            <a:endParaRPr lang="en-GB"/>
          </a:p>
        </p:txBody>
      </p:sp>
      <p:sp>
        <p:nvSpPr>
          <p:cNvPr id="4" name="Footer Placeholder 3"/>
          <p:cNvSpPr>
            <a:spLocks noGrp="1"/>
          </p:cNvSpPr>
          <p:nvPr>
            <p:ph type="ftr" sz="quarter" idx="11"/>
          </p:nvPr>
        </p:nvSpPr>
        <p:spPr/>
        <p:txBody>
          <a:bodyPr/>
          <a:lstStyle/>
          <a:p>
            <a:r>
              <a:rPr lang="en-US"/>
              <a:t>Anaesthesia for high risk patients  JPM 2011</a:t>
            </a:r>
            <a:endParaRPr lang="nl-NL"/>
          </a:p>
        </p:txBody>
      </p:sp>
      <p:sp>
        <p:nvSpPr>
          <p:cNvPr id="5" name="Slide Number Placeholder 4"/>
          <p:cNvSpPr>
            <a:spLocks noGrp="1"/>
          </p:cNvSpPr>
          <p:nvPr>
            <p:ph type="sldNum" sz="quarter" idx="12"/>
          </p:nvPr>
        </p:nvSpPr>
        <p:spPr/>
        <p:txBody>
          <a:bodyPr/>
          <a:lstStyle/>
          <a:p>
            <a:fld id="{92F31BB1-5C08-E040-8C3D-89D8D96C49F7}" type="slidenum">
              <a:rPr lang="nl-NL"/>
              <a:pPr/>
              <a:t>14</a:t>
            </a:fld>
            <a:endParaRPr lang="nl-NL"/>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Peri operative MI</a:t>
            </a:r>
          </a:p>
        </p:txBody>
      </p:sp>
      <p:sp>
        <p:nvSpPr>
          <p:cNvPr id="3" name="Content Placeholder 2"/>
          <p:cNvSpPr>
            <a:spLocks noGrp="1"/>
          </p:cNvSpPr>
          <p:nvPr>
            <p:ph idx="1"/>
          </p:nvPr>
        </p:nvSpPr>
        <p:spPr/>
        <p:txBody>
          <a:bodyPr/>
          <a:lstStyle/>
          <a:p>
            <a:r>
              <a:rPr lang="en-US" sz="2800">
                <a:solidFill>
                  <a:schemeClr val="tx1"/>
                </a:solidFill>
                <a:latin typeface="+mn-lt"/>
                <a:ea typeface="+mn-ea"/>
                <a:cs typeface="+mn-cs"/>
              </a:rPr>
              <a:t>The diagnosis is made more diffficult as only</a:t>
            </a:r>
          </a:p>
          <a:p>
            <a:pPr lvl="1"/>
            <a:r>
              <a:rPr lang="en-US" sz="2400">
                <a:solidFill>
                  <a:schemeClr val="tx1"/>
                </a:solidFill>
                <a:latin typeface="+mn-lt"/>
                <a:ea typeface="+mn-ea"/>
                <a:cs typeface="+mn-cs"/>
              </a:rPr>
              <a:t>14% of patients have chest pain </a:t>
            </a:r>
          </a:p>
          <a:p>
            <a:pPr lvl="1"/>
            <a:r>
              <a:rPr lang="en-US" sz="2400">
                <a:solidFill>
                  <a:schemeClr val="tx1"/>
                </a:solidFill>
                <a:latin typeface="+mn-lt"/>
                <a:ea typeface="+mn-ea"/>
                <a:cs typeface="+mn-cs"/>
              </a:rPr>
              <a:t>53% have any sign or symptom at all</a:t>
            </a:r>
          </a:p>
          <a:p>
            <a:r>
              <a:rPr lang="en-US" sz="2800">
                <a:solidFill>
                  <a:schemeClr val="tx1"/>
                </a:solidFill>
                <a:latin typeface="+mn-lt"/>
                <a:ea typeface="+mn-ea"/>
                <a:cs typeface="+mn-cs"/>
              </a:rPr>
              <a:t>The ECG and biomarkers of cardiac damage (troponins) play an important role, along- side a high index of suspicion.</a:t>
            </a:r>
          </a:p>
          <a:p>
            <a:r>
              <a:rPr lang="en-US" sz="2800"/>
              <a:t>P</a:t>
            </a:r>
            <a:r>
              <a:rPr lang="en-US" sz="2800">
                <a:solidFill>
                  <a:schemeClr val="tx1"/>
                </a:solidFill>
                <a:latin typeface="+mn-lt"/>
                <a:ea typeface="+mn-ea"/>
                <a:cs typeface="+mn-cs"/>
              </a:rPr>
              <a:t>erioperative MI </a:t>
            </a:r>
          </a:p>
          <a:p>
            <a:pPr lvl="1"/>
            <a:r>
              <a:rPr lang="en-US" sz="2400">
                <a:solidFill>
                  <a:schemeClr val="tx1"/>
                </a:solidFill>
                <a:latin typeface="+mn-lt"/>
                <a:ea typeface="+mn-ea"/>
                <a:cs typeface="+mn-cs"/>
              </a:rPr>
              <a:t>increased in-hospital stay </a:t>
            </a:r>
          </a:p>
          <a:p>
            <a:pPr lvl="1"/>
            <a:r>
              <a:rPr lang="en-US" sz="2400">
                <a:solidFill>
                  <a:schemeClr val="tx1"/>
                </a:solidFill>
                <a:latin typeface="+mn-lt"/>
                <a:ea typeface="+mn-ea"/>
                <a:cs typeface="+mn-cs"/>
              </a:rPr>
              <a:t>longer-term mortality.</a:t>
            </a:r>
          </a:p>
          <a:p>
            <a:pPr lvl="1"/>
            <a:endParaRPr lang="en-GB" sz="2400"/>
          </a:p>
        </p:txBody>
      </p:sp>
      <p:sp>
        <p:nvSpPr>
          <p:cNvPr id="4" name="Footer Placeholder 3"/>
          <p:cNvSpPr>
            <a:spLocks noGrp="1"/>
          </p:cNvSpPr>
          <p:nvPr>
            <p:ph type="ftr" sz="quarter" idx="11"/>
          </p:nvPr>
        </p:nvSpPr>
        <p:spPr/>
        <p:txBody>
          <a:bodyPr/>
          <a:lstStyle/>
          <a:p>
            <a:r>
              <a:rPr lang="en-US"/>
              <a:t>Anaesthesia for high risk patients  JPM 2011</a:t>
            </a:r>
            <a:endParaRPr lang="nl-NL"/>
          </a:p>
        </p:txBody>
      </p:sp>
      <p:sp>
        <p:nvSpPr>
          <p:cNvPr id="5" name="Slide Number Placeholder 4"/>
          <p:cNvSpPr>
            <a:spLocks noGrp="1"/>
          </p:cNvSpPr>
          <p:nvPr>
            <p:ph type="sldNum" sz="quarter" idx="12"/>
          </p:nvPr>
        </p:nvSpPr>
        <p:spPr/>
        <p:txBody>
          <a:bodyPr/>
          <a:lstStyle/>
          <a:p>
            <a:fld id="{92F31BB1-5C08-E040-8C3D-89D8D96C49F7}" type="slidenum">
              <a:rPr lang="nl-NL"/>
              <a:pPr/>
              <a:t>15</a:t>
            </a:fld>
            <a:endParaRPr lang="nl-NL"/>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381000"/>
            <a:ext cx="8458200" cy="1143000"/>
          </a:xfrm>
        </p:spPr>
        <p:txBody>
          <a:bodyPr/>
          <a:lstStyle/>
          <a:p>
            <a:r>
              <a:rPr lang="en-US" sz="4000">
                <a:solidFill>
                  <a:schemeClr val="tx2"/>
                </a:solidFill>
                <a:latin typeface="+mj-lt"/>
                <a:ea typeface="+mj-ea"/>
                <a:cs typeface="+mj-cs"/>
              </a:rPr>
              <a:t>Beta-blockade peri-operative</a:t>
            </a:r>
            <a:br>
              <a:rPr lang="en-US" sz="4000">
                <a:solidFill>
                  <a:schemeClr val="tx2"/>
                </a:solidFill>
                <a:latin typeface="+mj-lt"/>
                <a:ea typeface="+mj-ea"/>
                <a:cs typeface="+mj-cs"/>
              </a:rPr>
            </a:br>
            <a:r>
              <a:rPr lang="en-US" sz="4000"/>
              <a:t>seloken propanolol atenolol labetolol</a:t>
            </a:r>
            <a:endParaRPr lang="en-GB" sz="4000"/>
          </a:p>
        </p:txBody>
      </p:sp>
      <p:sp>
        <p:nvSpPr>
          <p:cNvPr id="3" name="Content Placeholder 2"/>
          <p:cNvSpPr>
            <a:spLocks noGrp="1"/>
          </p:cNvSpPr>
          <p:nvPr>
            <p:ph idx="1"/>
          </p:nvPr>
        </p:nvSpPr>
        <p:spPr>
          <a:xfrm>
            <a:off x="990600" y="1676400"/>
            <a:ext cx="7620000" cy="4114800"/>
          </a:xfrm>
        </p:spPr>
        <p:txBody>
          <a:bodyPr/>
          <a:lstStyle/>
          <a:p>
            <a:r>
              <a:rPr lang="en-US" sz="2400">
                <a:solidFill>
                  <a:schemeClr val="tx1"/>
                </a:solidFill>
                <a:latin typeface="+mn-lt"/>
                <a:ea typeface="+mn-ea"/>
                <a:cs typeface="+mn-cs"/>
              </a:rPr>
              <a:t>Patient on beta-blocker, continue </a:t>
            </a:r>
          </a:p>
          <a:p>
            <a:r>
              <a:rPr lang="en-US" sz="2400"/>
              <a:t>I</a:t>
            </a:r>
            <a:r>
              <a:rPr lang="en-US" sz="2400">
                <a:solidFill>
                  <a:schemeClr val="tx1"/>
                </a:solidFill>
                <a:latin typeface="+mn-lt"/>
                <a:ea typeface="+mn-ea"/>
                <a:cs typeface="+mn-cs"/>
              </a:rPr>
              <a:t>schemia on preoperative testing or multiple risk factors for cardiac ischemia, consider starting a beta-blocker </a:t>
            </a:r>
          </a:p>
          <a:p>
            <a:r>
              <a:rPr lang="en-US" sz="2400"/>
              <a:t>O</a:t>
            </a:r>
            <a:r>
              <a:rPr lang="en-US" sz="2400">
                <a:solidFill>
                  <a:schemeClr val="tx1"/>
                </a:solidFill>
                <a:latin typeface="+mn-lt"/>
                <a:ea typeface="+mn-ea"/>
                <a:cs typeface="+mn-cs"/>
              </a:rPr>
              <a:t>nly the highest-risk patients receive most benefit</a:t>
            </a:r>
          </a:p>
          <a:p>
            <a:r>
              <a:rPr lang="en-US" sz="2400"/>
              <a:t>L</a:t>
            </a:r>
            <a:r>
              <a:rPr lang="en-US" sz="2400">
                <a:solidFill>
                  <a:schemeClr val="tx1"/>
                </a:solidFill>
                <a:latin typeface="+mn-lt"/>
                <a:ea typeface="+mn-ea"/>
                <a:cs typeface="+mn-cs"/>
              </a:rPr>
              <a:t>onger half-life beta-blockers provides more benefit</a:t>
            </a:r>
          </a:p>
          <a:p>
            <a:r>
              <a:rPr lang="en-US" sz="2400"/>
              <a:t>H</a:t>
            </a:r>
            <a:r>
              <a:rPr lang="en-US" sz="2400">
                <a:solidFill>
                  <a:schemeClr val="tx1"/>
                </a:solidFill>
                <a:latin typeface="+mn-lt"/>
                <a:ea typeface="+mn-ea"/>
                <a:cs typeface="+mn-cs"/>
              </a:rPr>
              <a:t>eart rate control appears to be the most beneficial effect of beta-blockade in the perioperative setting</a:t>
            </a:r>
          </a:p>
          <a:p>
            <a:r>
              <a:rPr lang="en-US" sz="2400"/>
              <a:t>B</a:t>
            </a:r>
            <a:r>
              <a:rPr lang="en-US" sz="2400">
                <a:solidFill>
                  <a:schemeClr val="tx1"/>
                </a:solidFill>
                <a:latin typeface="+mn-lt"/>
                <a:ea typeface="+mn-ea"/>
                <a:cs typeface="+mn-cs"/>
              </a:rPr>
              <a:t>enefit appears to be dose-related, give highest possible.</a:t>
            </a:r>
          </a:p>
          <a:p>
            <a:r>
              <a:rPr lang="en-US" sz="2400">
                <a:solidFill>
                  <a:schemeClr val="tx1"/>
                </a:solidFill>
                <a:latin typeface="+mn-lt"/>
                <a:ea typeface="+mn-ea"/>
                <a:cs typeface="+mn-cs"/>
              </a:rPr>
              <a:t>Chronical beta-blockers should not be stopped abruptly because of the beta-blocker withdrawal syndrome</a:t>
            </a:r>
            <a:endParaRPr lang="en-GB" sz="2400"/>
          </a:p>
        </p:txBody>
      </p:sp>
      <p:sp>
        <p:nvSpPr>
          <p:cNvPr id="4" name="Footer Placeholder 3"/>
          <p:cNvSpPr>
            <a:spLocks noGrp="1"/>
          </p:cNvSpPr>
          <p:nvPr>
            <p:ph type="ftr" sz="quarter" idx="11"/>
          </p:nvPr>
        </p:nvSpPr>
        <p:spPr/>
        <p:txBody>
          <a:bodyPr/>
          <a:lstStyle/>
          <a:p>
            <a:r>
              <a:rPr lang="en-US"/>
              <a:t>Anaesthesia for high risk patients  JPM 2011</a:t>
            </a:r>
            <a:endParaRPr lang="nl-NL"/>
          </a:p>
        </p:txBody>
      </p:sp>
      <p:sp>
        <p:nvSpPr>
          <p:cNvPr id="5" name="Slide Number Placeholder 4"/>
          <p:cNvSpPr>
            <a:spLocks noGrp="1"/>
          </p:cNvSpPr>
          <p:nvPr>
            <p:ph type="sldNum" sz="quarter" idx="12"/>
          </p:nvPr>
        </p:nvSpPr>
        <p:spPr/>
        <p:txBody>
          <a:bodyPr/>
          <a:lstStyle/>
          <a:p>
            <a:fld id="{92F31BB1-5C08-E040-8C3D-89D8D96C49F7}" type="slidenum">
              <a:rPr lang="nl-NL"/>
              <a:pPr/>
              <a:t>16</a:t>
            </a:fld>
            <a:endParaRPr lang="nl-NL"/>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381000"/>
            <a:ext cx="8458200" cy="1143000"/>
          </a:xfrm>
        </p:spPr>
        <p:txBody>
          <a:bodyPr/>
          <a:lstStyle/>
          <a:p>
            <a:r>
              <a:rPr lang="en-US" sz="3200">
                <a:solidFill>
                  <a:schemeClr val="tx2"/>
                </a:solidFill>
                <a:latin typeface="+mj-lt"/>
                <a:ea typeface="+mj-ea"/>
                <a:cs typeface="+mj-cs"/>
              </a:rPr>
              <a:t>Renin–angiotensin blockade: </a:t>
            </a:r>
            <a:r>
              <a:rPr lang="en-US" sz="2000">
                <a:solidFill>
                  <a:schemeClr val="tx2"/>
                </a:solidFill>
                <a:latin typeface="+mj-lt"/>
                <a:ea typeface="+mj-ea"/>
                <a:cs typeface="+mj-cs"/>
              </a:rPr>
              <a:t>angiotensin converting enzyme inhibitors (ACE) and angiotensin receptor blocking agents (ARB)</a:t>
            </a:r>
            <a:br>
              <a:rPr lang="en-US" sz="2000">
                <a:solidFill>
                  <a:schemeClr val="tx2"/>
                </a:solidFill>
                <a:latin typeface="+mj-lt"/>
                <a:ea typeface="+mj-ea"/>
                <a:cs typeface="+mj-cs"/>
              </a:rPr>
            </a:br>
            <a:r>
              <a:rPr lang="en-US" sz="2000"/>
              <a:t>captopril enalapril </a:t>
            </a:r>
            <a:endParaRPr lang="en-GB" sz="2000"/>
          </a:p>
        </p:txBody>
      </p:sp>
      <p:sp>
        <p:nvSpPr>
          <p:cNvPr id="3" name="Content Placeholder 2"/>
          <p:cNvSpPr>
            <a:spLocks noGrp="1"/>
          </p:cNvSpPr>
          <p:nvPr>
            <p:ph idx="1"/>
          </p:nvPr>
        </p:nvSpPr>
        <p:spPr>
          <a:xfrm>
            <a:off x="1066800" y="1600200"/>
            <a:ext cx="7620000" cy="4114800"/>
          </a:xfrm>
        </p:spPr>
        <p:txBody>
          <a:bodyPr/>
          <a:lstStyle/>
          <a:p>
            <a:r>
              <a:rPr lang="en-US" sz="2400">
                <a:solidFill>
                  <a:schemeClr val="tx1"/>
                </a:solidFill>
                <a:latin typeface="+mn-lt"/>
                <a:ea typeface="+mn-ea"/>
                <a:cs typeface="+mn-cs"/>
              </a:rPr>
              <a:t>Exposure to ACE inhibitors and ARB agents is associated with hypotension following the induction of anesthesia.</a:t>
            </a:r>
          </a:p>
          <a:p>
            <a:r>
              <a:rPr lang="en-US" sz="2400">
                <a:solidFill>
                  <a:schemeClr val="tx1"/>
                </a:solidFill>
                <a:latin typeface="+mn-lt"/>
                <a:ea typeface="+mn-ea"/>
                <a:cs typeface="+mn-cs"/>
              </a:rPr>
              <a:t>ACE inhibitor and ARB exposure is an independent risk factor for death within 30 days of surgery in vascular surgery patients </a:t>
            </a:r>
          </a:p>
          <a:p>
            <a:r>
              <a:rPr lang="en-US" sz="2400">
                <a:solidFill>
                  <a:schemeClr val="tx1"/>
                </a:solidFill>
                <a:latin typeface="+mn-lt"/>
                <a:ea typeface="+mn-ea"/>
                <a:cs typeface="+mn-cs"/>
              </a:rPr>
              <a:t>Not giving one dosing interval is associated with a reduction in the frequency of hypotension following the induction of anesthesia. </a:t>
            </a:r>
          </a:p>
          <a:p>
            <a:r>
              <a:rPr lang="en-US" sz="2400"/>
              <a:t>T</a:t>
            </a:r>
            <a:r>
              <a:rPr lang="en-US" sz="2400">
                <a:solidFill>
                  <a:schemeClr val="tx1"/>
                </a:solidFill>
                <a:latin typeface="+mn-lt"/>
                <a:ea typeface="+mn-ea"/>
                <a:cs typeface="+mn-cs"/>
              </a:rPr>
              <a:t>he benefits of long-term therapy will persist if the medication is held for the immediate perioperative period and then restarted shortly after surgery.</a:t>
            </a:r>
          </a:p>
          <a:p>
            <a:pPr>
              <a:buNone/>
            </a:pPr>
            <a:endParaRPr lang="en-GB" sz="2400"/>
          </a:p>
        </p:txBody>
      </p:sp>
      <p:sp>
        <p:nvSpPr>
          <p:cNvPr id="4" name="Footer Placeholder 3"/>
          <p:cNvSpPr>
            <a:spLocks noGrp="1"/>
          </p:cNvSpPr>
          <p:nvPr>
            <p:ph type="ftr" sz="quarter" idx="11"/>
          </p:nvPr>
        </p:nvSpPr>
        <p:spPr/>
        <p:txBody>
          <a:bodyPr/>
          <a:lstStyle/>
          <a:p>
            <a:r>
              <a:rPr lang="en-US"/>
              <a:t>Anaesthesia for high risk patients  JPM 2011</a:t>
            </a:r>
            <a:endParaRPr lang="nl-NL"/>
          </a:p>
        </p:txBody>
      </p:sp>
      <p:sp>
        <p:nvSpPr>
          <p:cNvPr id="5" name="Slide Number Placeholder 4"/>
          <p:cNvSpPr>
            <a:spLocks noGrp="1"/>
          </p:cNvSpPr>
          <p:nvPr>
            <p:ph type="sldNum" sz="quarter" idx="12"/>
          </p:nvPr>
        </p:nvSpPr>
        <p:spPr/>
        <p:txBody>
          <a:bodyPr/>
          <a:lstStyle/>
          <a:p>
            <a:fld id="{92F31BB1-5C08-E040-8C3D-89D8D96C49F7}" type="slidenum">
              <a:rPr lang="nl-NL"/>
              <a:pPr/>
              <a:t>17</a:t>
            </a:fld>
            <a:endParaRPr lang="nl-NL"/>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381000"/>
            <a:ext cx="8382000" cy="1143000"/>
          </a:xfrm>
        </p:spPr>
        <p:txBody>
          <a:bodyPr/>
          <a:lstStyle/>
          <a:p>
            <a:r>
              <a:rPr lang="en-US">
                <a:solidFill>
                  <a:schemeClr val="tx2"/>
                </a:solidFill>
                <a:latin typeface="+mj-lt"/>
                <a:ea typeface="+mj-ea"/>
                <a:cs typeface="+mj-cs"/>
              </a:rPr>
              <a:t>Calcium channel blockers: </a:t>
            </a:r>
            <a:r>
              <a:rPr lang="en-US">
                <a:solidFill>
                  <a:schemeClr val="tx1"/>
                </a:solidFill>
                <a:latin typeface="+mj-lt"/>
                <a:ea typeface="+mj-ea"/>
                <a:cs typeface="+mj-cs"/>
              </a:rPr>
              <a:t>CaCB</a:t>
            </a:r>
            <a:br>
              <a:rPr lang="en-US">
                <a:solidFill>
                  <a:schemeClr val="tx1"/>
                </a:solidFill>
                <a:latin typeface="+mj-lt"/>
                <a:ea typeface="+mj-ea"/>
                <a:cs typeface="+mj-cs"/>
              </a:rPr>
            </a:br>
            <a:r>
              <a:rPr lang="en-US">
                <a:solidFill>
                  <a:schemeClr val="tx1"/>
                </a:solidFill>
              </a:rPr>
              <a:t>verapamil diltiazem</a:t>
            </a:r>
            <a:endParaRPr lang="en-GB"/>
          </a:p>
        </p:txBody>
      </p:sp>
      <p:sp>
        <p:nvSpPr>
          <p:cNvPr id="3" name="Content Placeholder 2"/>
          <p:cNvSpPr>
            <a:spLocks noGrp="1"/>
          </p:cNvSpPr>
          <p:nvPr>
            <p:ph idx="1"/>
          </p:nvPr>
        </p:nvSpPr>
        <p:spPr/>
        <p:txBody>
          <a:bodyPr/>
          <a:lstStyle/>
          <a:p>
            <a:r>
              <a:rPr lang="en-US" sz="2000">
                <a:solidFill>
                  <a:schemeClr val="tx1"/>
                </a:solidFill>
                <a:latin typeface="+mn-lt"/>
                <a:ea typeface="+mn-ea"/>
                <a:cs typeface="+mn-cs"/>
              </a:rPr>
              <a:t>CaCB interact with inhaled anesthetic agents and neuromuscular blocking agents used in anesthesia.</a:t>
            </a:r>
          </a:p>
          <a:p>
            <a:r>
              <a:rPr lang="en-US" sz="2000">
                <a:solidFill>
                  <a:schemeClr val="tx1"/>
                </a:solidFill>
                <a:latin typeface="+mn-lt"/>
                <a:ea typeface="+mn-ea"/>
                <a:cs typeface="+mn-cs"/>
              </a:rPr>
              <a:t>Patients chronically treated with CaCB show decreases in SVR and mean arterial pressure.</a:t>
            </a:r>
          </a:p>
          <a:p>
            <a:r>
              <a:rPr lang="en-US" sz="2000">
                <a:solidFill>
                  <a:schemeClr val="tx1"/>
                </a:solidFill>
                <a:latin typeface="+mn-lt"/>
                <a:ea typeface="+mn-ea"/>
                <a:cs typeface="+mn-cs"/>
              </a:rPr>
              <a:t>No harm has been reported in large studies of perioperative use of CaCB.</a:t>
            </a:r>
          </a:p>
          <a:p>
            <a:r>
              <a:rPr lang="en-US" sz="2000">
                <a:solidFill>
                  <a:schemeClr val="tx1"/>
                </a:solidFill>
                <a:latin typeface="+mn-lt"/>
                <a:ea typeface="+mn-ea"/>
                <a:cs typeface="+mn-cs"/>
              </a:rPr>
              <a:t>Meta-analysis has shown some benefit towards reduction of ischemia, arrhythmias,myocardial infarction but not mortality.</a:t>
            </a:r>
          </a:p>
          <a:p>
            <a:r>
              <a:rPr lang="en-US" sz="2000">
                <a:solidFill>
                  <a:schemeClr val="tx1"/>
                </a:solidFill>
                <a:latin typeface="+mn-lt"/>
                <a:ea typeface="+mn-ea"/>
                <a:cs typeface="+mn-cs"/>
              </a:rPr>
              <a:t>The expected benefits are small due to the large numbers of patients that need to betreated to show effects.</a:t>
            </a:r>
          </a:p>
          <a:p>
            <a:r>
              <a:rPr lang="en-US" sz="2000">
                <a:solidFill>
                  <a:schemeClr val="tx1"/>
                </a:solidFill>
                <a:latin typeface="+mn-lt"/>
                <a:ea typeface="+mn-ea"/>
                <a:cs typeface="+mn-cs"/>
              </a:rPr>
              <a:t>It seems reasonable to continue patients chronically taking CaCBs, but not to start therapy just prior to surgery.</a:t>
            </a:r>
            <a:endParaRPr lang="en-GB" sz="2000"/>
          </a:p>
        </p:txBody>
      </p:sp>
      <p:sp>
        <p:nvSpPr>
          <p:cNvPr id="4" name="Footer Placeholder 3"/>
          <p:cNvSpPr>
            <a:spLocks noGrp="1"/>
          </p:cNvSpPr>
          <p:nvPr>
            <p:ph type="ftr" sz="quarter" idx="11"/>
          </p:nvPr>
        </p:nvSpPr>
        <p:spPr/>
        <p:txBody>
          <a:bodyPr/>
          <a:lstStyle/>
          <a:p>
            <a:r>
              <a:rPr lang="en-US"/>
              <a:t>Anaesthesia for high risk patients  JPM 2011</a:t>
            </a:r>
            <a:endParaRPr lang="nl-NL"/>
          </a:p>
        </p:txBody>
      </p:sp>
      <p:sp>
        <p:nvSpPr>
          <p:cNvPr id="5" name="Slide Number Placeholder 4"/>
          <p:cNvSpPr>
            <a:spLocks noGrp="1"/>
          </p:cNvSpPr>
          <p:nvPr>
            <p:ph type="sldNum" sz="quarter" idx="12"/>
          </p:nvPr>
        </p:nvSpPr>
        <p:spPr/>
        <p:txBody>
          <a:bodyPr/>
          <a:lstStyle/>
          <a:p>
            <a:fld id="{92F31BB1-5C08-E040-8C3D-89D8D96C49F7}" type="slidenum">
              <a:rPr lang="nl-NL"/>
              <a:pPr/>
              <a:t>18</a:t>
            </a:fld>
            <a:endParaRPr lang="nl-NL"/>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381000"/>
            <a:ext cx="8458200" cy="1143000"/>
          </a:xfrm>
        </p:spPr>
        <p:txBody>
          <a:bodyPr/>
          <a:lstStyle/>
          <a:p>
            <a:r>
              <a:rPr lang="en-US" sz="4000">
                <a:solidFill>
                  <a:schemeClr val="tx2"/>
                </a:solidFill>
                <a:latin typeface="+mj-lt"/>
                <a:ea typeface="+mj-ea"/>
                <a:cs typeface="+mj-cs"/>
              </a:rPr>
              <a:t>HMG CoA reductase inhibitors: statins</a:t>
            </a:r>
            <a:br>
              <a:rPr lang="en-US" sz="4000">
                <a:solidFill>
                  <a:schemeClr val="tx2"/>
                </a:solidFill>
                <a:latin typeface="+mj-lt"/>
                <a:ea typeface="+mj-ea"/>
                <a:cs typeface="+mj-cs"/>
              </a:rPr>
            </a:br>
            <a:r>
              <a:rPr lang="en-US" sz="4000"/>
              <a:t>zocor lipitor crestor</a:t>
            </a:r>
            <a:endParaRPr lang="en-GB" sz="4000"/>
          </a:p>
        </p:txBody>
      </p:sp>
      <p:sp>
        <p:nvSpPr>
          <p:cNvPr id="3" name="Content Placeholder 2"/>
          <p:cNvSpPr>
            <a:spLocks noGrp="1"/>
          </p:cNvSpPr>
          <p:nvPr>
            <p:ph idx="1"/>
          </p:nvPr>
        </p:nvSpPr>
        <p:spPr>
          <a:xfrm>
            <a:off x="1066800" y="1752600"/>
            <a:ext cx="7772400" cy="4114800"/>
          </a:xfrm>
        </p:spPr>
        <p:txBody>
          <a:bodyPr/>
          <a:lstStyle/>
          <a:p>
            <a:r>
              <a:rPr lang="en-US" sz="2000">
                <a:solidFill>
                  <a:schemeClr val="tx1"/>
                </a:solidFill>
                <a:latin typeface="+mn-lt"/>
                <a:ea typeface="+mn-ea"/>
                <a:cs typeface="+mn-cs"/>
              </a:rPr>
              <a:t>For patients chronically taking statins, the statins should be continued in patients scheduled for noncardiac surgery</a:t>
            </a:r>
          </a:p>
          <a:p>
            <a:r>
              <a:rPr lang="en-US" sz="2000">
                <a:solidFill>
                  <a:schemeClr val="tx1"/>
                </a:solidFill>
                <a:latin typeface="+mn-lt"/>
                <a:ea typeface="+mn-ea"/>
                <a:cs typeface="+mn-cs"/>
              </a:rPr>
              <a:t>There has only been one randomized study to show a risk reduction with the starting of statins perioperatively</a:t>
            </a:r>
          </a:p>
          <a:p>
            <a:r>
              <a:rPr lang="en-US" sz="2000">
                <a:solidFill>
                  <a:schemeClr val="tx1"/>
                </a:solidFill>
                <a:latin typeface="+mn-lt"/>
                <a:ea typeface="+mn-ea"/>
                <a:cs typeface="+mn-cs"/>
              </a:rPr>
              <a:t>The discontinuation of statins perioperatively is associated with an increase in risk of cardiac events</a:t>
            </a:r>
          </a:p>
          <a:p>
            <a:r>
              <a:rPr lang="en-US" sz="2000">
                <a:solidFill>
                  <a:schemeClr val="tx1"/>
                </a:solidFill>
                <a:latin typeface="+mn-lt"/>
                <a:ea typeface="+mn-ea"/>
                <a:cs typeface="+mn-cs"/>
              </a:rPr>
              <a:t>Statin use is reasonable in patients undergoing vascular surgery </a:t>
            </a:r>
          </a:p>
          <a:p>
            <a:r>
              <a:rPr lang="en-US" sz="2000">
                <a:solidFill>
                  <a:schemeClr val="tx1"/>
                </a:solidFill>
                <a:latin typeface="+mn-lt"/>
                <a:ea typeface="+mn-ea"/>
                <a:cs typeface="+mn-cs"/>
              </a:rPr>
              <a:t>Patients with at least one risk factor undergoing intermediate or major surgery should be considered for starting a statin preoperatively</a:t>
            </a:r>
          </a:p>
          <a:p>
            <a:r>
              <a:rPr lang="en-US" sz="2000">
                <a:solidFill>
                  <a:schemeClr val="tx1"/>
                </a:solidFill>
                <a:latin typeface="+mn-lt"/>
                <a:ea typeface="+mn-ea"/>
                <a:cs typeface="+mn-cs"/>
              </a:rPr>
              <a:t>Preoperative statin therapy has also been associated with decreased mortality following coronary artery bypass grafting</a:t>
            </a:r>
          </a:p>
          <a:p>
            <a:r>
              <a:rPr lang="en-US" sz="2000">
                <a:solidFill>
                  <a:schemeClr val="tx1"/>
                </a:solidFill>
                <a:latin typeface="+mn-lt"/>
                <a:ea typeface="+mn-ea"/>
                <a:cs typeface="+mn-cs"/>
              </a:rPr>
              <a:t>Statins should be restarted as soon as possible following surgery</a:t>
            </a:r>
            <a:endParaRPr lang="en-GB" sz="2000"/>
          </a:p>
        </p:txBody>
      </p:sp>
      <p:sp>
        <p:nvSpPr>
          <p:cNvPr id="4" name="Footer Placeholder 3"/>
          <p:cNvSpPr>
            <a:spLocks noGrp="1"/>
          </p:cNvSpPr>
          <p:nvPr>
            <p:ph type="ftr" sz="quarter" idx="11"/>
          </p:nvPr>
        </p:nvSpPr>
        <p:spPr/>
        <p:txBody>
          <a:bodyPr/>
          <a:lstStyle/>
          <a:p>
            <a:r>
              <a:rPr lang="en-US"/>
              <a:t>Anaesthesia for high risk patients  JPM 2011</a:t>
            </a:r>
            <a:endParaRPr lang="nl-NL"/>
          </a:p>
        </p:txBody>
      </p:sp>
      <p:sp>
        <p:nvSpPr>
          <p:cNvPr id="5" name="Slide Number Placeholder 4"/>
          <p:cNvSpPr>
            <a:spLocks noGrp="1"/>
          </p:cNvSpPr>
          <p:nvPr>
            <p:ph type="sldNum" sz="quarter" idx="12"/>
          </p:nvPr>
        </p:nvSpPr>
        <p:spPr/>
        <p:txBody>
          <a:bodyPr/>
          <a:lstStyle/>
          <a:p>
            <a:fld id="{92F31BB1-5C08-E040-8C3D-89D8D96C49F7}" type="slidenum">
              <a:rPr lang="nl-NL"/>
              <a:pPr/>
              <a:t>19</a:t>
            </a:fld>
            <a:endParaRPr lang="nl-NL"/>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risico</a:t>
            </a:r>
          </a:p>
        </p:txBody>
      </p:sp>
      <p:sp>
        <p:nvSpPr>
          <p:cNvPr id="3" name="Content Placeholder 2"/>
          <p:cNvSpPr>
            <a:spLocks noGrp="1"/>
          </p:cNvSpPr>
          <p:nvPr>
            <p:ph idx="1"/>
          </p:nvPr>
        </p:nvSpPr>
        <p:spPr/>
        <p:txBody>
          <a:bodyPr/>
          <a:lstStyle/>
          <a:p>
            <a:r>
              <a:rPr lang="en-GB"/>
              <a:t>Is een kans op een gekend verlies, complicatie, stoornis</a:t>
            </a:r>
          </a:p>
          <a:p>
            <a:pPr lvl="1"/>
            <a:r>
              <a:rPr lang="en-GB"/>
              <a:t>Gemeten naar impact en frequentie</a:t>
            </a:r>
          </a:p>
          <a:p>
            <a:r>
              <a:rPr lang="en-GB"/>
              <a:t>Is een onzekerheid voor een individu</a:t>
            </a:r>
          </a:p>
          <a:p>
            <a:r>
              <a:rPr lang="en-GB"/>
              <a:t>Is een zekerheid voor een groep </a:t>
            </a:r>
          </a:p>
        </p:txBody>
      </p:sp>
      <p:sp>
        <p:nvSpPr>
          <p:cNvPr id="4" name="Footer Placeholder 3"/>
          <p:cNvSpPr>
            <a:spLocks noGrp="1"/>
          </p:cNvSpPr>
          <p:nvPr>
            <p:ph type="ftr" sz="quarter" idx="11"/>
          </p:nvPr>
        </p:nvSpPr>
        <p:spPr/>
        <p:txBody>
          <a:bodyPr/>
          <a:lstStyle/>
          <a:p>
            <a:r>
              <a:rPr lang="en-US"/>
              <a:t>Anaesthesia for high risk patients  JPM 2011</a:t>
            </a:r>
            <a:endParaRPr lang="nl-NL"/>
          </a:p>
        </p:txBody>
      </p:sp>
      <p:sp>
        <p:nvSpPr>
          <p:cNvPr id="5" name="Slide Number Placeholder 4"/>
          <p:cNvSpPr>
            <a:spLocks noGrp="1"/>
          </p:cNvSpPr>
          <p:nvPr>
            <p:ph type="sldNum" sz="quarter" idx="12"/>
          </p:nvPr>
        </p:nvSpPr>
        <p:spPr/>
        <p:txBody>
          <a:bodyPr/>
          <a:lstStyle/>
          <a:p>
            <a:fld id="{92F31BB1-5C08-E040-8C3D-89D8D96C49F7}" type="slidenum">
              <a:rPr lang="nl-NL"/>
              <a:pPr/>
              <a:t>2</a:t>
            </a:fld>
            <a:endParaRPr lang="nl-NL"/>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solidFill>
                  <a:schemeClr val="tx2"/>
                </a:solidFill>
                <a:latin typeface="+mj-lt"/>
                <a:ea typeface="+mj-ea"/>
                <a:cs typeface="+mj-cs"/>
              </a:rPr>
              <a:t>Nitrates</a:t>
            </a:r>
            <a:endParaRPr lang="en-GB"/>
          </a:p>
        </p:txBody>
      </p:sp>
      <p:sp>
        <p:nvSpPr>
          <p:cNvPr id="3" name="Content Placeholder 2"/>
          <p:cNvSpPr>
            <a:spLocks noGrp="1"/>
          </p:cNvSpPr>
          <p:nvPr>
            <p:ph idx="1"/>
          </p:nvPr>
        </p:nvSpPr>
        <p:spPr>
          <a:xfrm>
            <a:off x="1066800" y="1752600"/>
            <a:ext cx="7772400" cy="4114800"/>
          </a:xfrm>
        </p:spPr>
        <p:txBody>
          <a:bodyPr/>
          <a:lstStyle/>
          <a:p>
            <a:r>
              <a:rPr lang="en-US" sz="2800">
                <a:solidFill>
                  <a:schemeClr val="tx1"/>
                </a:solidFill>
                <a:latin typeface="+mn-lt"/>
                <a:ea typeface="+mn-ea"/>
                <a:cs typeface="+mn-cs"/>
              </a:rPr>
              <a:t>Patients should use nitrates as needed but should otherwise minimize use.</a:t>
            </a:r>
          </a:p>
          <a:p>
            <a:r>
              <a:rPr lang="en-US" sz="2800">
                <a:solidFill>
                  <a:schemeClr val="tx1"/>
                </a:solidFill>
                <a:latin typeface="+mn-lt"/>
                <a:ea typeface="+mn-ea"/>
                <a:cs typeface="+mn-cs"/>
              </a:rPr>
              <a:t>In many centers, nitroglycerin patches are discontinued prior to the induction of anesthesia and surgery.</a:t>
            </a:r>
          </a:p>
          <a:p>
            <a:r>
              <a:rPr lang="en-US" sz="2800">
                <a:solidFill>
                  <a:schemeClr val="tx1"/>
                </a:solidFill>
                <a:latin typeface="+mn-lt"/>
                <a:ea typeface="+mn-ea"/>
                <a:cs typeface="+mn-cs"/>
              </a:rPr>
              <a:t>There is no conclusive information available to help the perioperative physician know what to further advise patients.</a:t>
            </a:r>
            <a:endParaRPr lang="en-GB" sz="2800"/>
          </a:p>
        </p:txBody>
      </p:sp>
      <p:sp>
        <p:nvSpPr>
          <p:cNvPr id="4" name="Footer Placeholder 3"/>
          <p:cNvSpPr>
            <a:spLocks noGrp="1"/>
          </p:cNvSpPr>
          <p:nvPr>
            <p:ph type="ftr" sz="quarter" idx="11"/>
          </p:nvPr>
        </p:nvSpPr>
        <p:spPr/>
        <p:txBody>
          <a:bodyPr/>
          <a:lstStyle/>
          <a:p>
            <a:r>
              <a:rPr lang="en-US"/>
              <a:t>Anaesthesia for high risk patients  JPM 2011</a:t>
            </a:r>
            <a:endParaRPr lang="nl-NL"/>
          </a:p>
        </p:txBody>
      </p:sp>
      <p:sp>
        <p:nvSpPr>
          <p:cNvPr id="5" name="Slide Number Placeholder 4"/>
          <p:cNvSpPr>
            <a:spLocks noGrp="1"/>
          </p:cNvSpPr>
          <p:nvPr>
            <p:ph type="sldNum" sz="quarter" idx="12"/>
          </p:nvPr>
        </p:nvSpPr>
        <p:spPr/>
        <p:txBody>
          <a:bodyPr/>
          <a:lstStyle/>
          <a:p>
            <a:fld id="{92F31BB1-5C08-E040-8C3D-89D8D96C49F7}" type="slidenum">
              <a:rPr lang="nl-NL"/>
              <a:pPr/>
              <a:t>20</a:t>
            </a:fld>
            <a:endParaRPr lang="nl-NL"/>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solidFill>
                  <a:schemeClr val="tx2"/>
                </a:solidFill>
                <a:latin typeface="+mj-lt"/>
                <a:ea typeface="+mj-ea"/>
                <a:cs typeface="+mj-cs"/>
              </a:rPr>
              <a:t>Scoring systems and risk indices</a:t>
            </a:r>
            <a:endParaRPr lang="en-GB"/>
          </a:p>
        </p:txBody>
      </p:sp>
      <p:sp>
        <p:nvSpPr>
          <p:cNvPr id="3" name="Content Placeholder 2"/>
          <p:cNvSpPr>
            <a:spLocks noGrp="1"/>
          </p:cNvSpPr>
          <p:nvPr>
            <p:ph idx="1"/>
          </p:nvPr>
        </p:nvSpPr>
        <p:spPr/>
        <p:txBody>
          <a:bodyPr/>
          <a:lstStyle/>
          <a:p>
            <a:r>
              <a:rPr lang="en-US">
                <a:solidFill>
                  <a:schemeClr val="tx1"/>
                </a:solidFill>
                <a:latin typeface="+mn-lt"/>
                <a:ea typeface="+mn-ea"/>
                <a:cs typeface="+mn-cs"/>
              </a:rPr>
              <a:t>American Society of Anesthesiologists (ASA) status</a:t>
            </a:r>
          </a:p>
          <a:p>
            <a:pPr lvl="1"/>
            <a:r>
              <a:rPr lang="en-US"/>
              <a:t>Important points not taken into account are:</a:t>
            </a:r>
          </a:p>
          <a:p>
            <a:pPr lvl="2"/>
            <a:r>
              <a:rPr lang="en-US"/>
              <a:t>age – some add an extra grade for ages &gt;75,</a:t>
            </a:r>
          </a:p>
          <a:p>
            <a:pPr lvl="2"/>
            <a:r>
              <a:rPr lang="en-US"/>
              <a:t>complexity of operation, </a:t>
            </a:r>
          </a:p>
          <a:p>
            <a:pPr lvl="2"/>
            <a:r>
              <a:rPr lang="en-US"/>
              <a:t>duration of operation, </a:t>
            </a:r>
          </a:p>
          <a:p>
            <a:pPr lvl="2"/>
            <a:r>
              <a:rPr lang="en-US"/>
              <a:t>whether the disease process is associated to the current illness</a:t>
            </a:r>
          </a:p>
        </p:txBody>
      </p:sp>
      <p:sp>
        <p:nvSpPr>
          <p:cNvPr id="4" name="Footer Placeholder 3"/>
          <p:cNvSpPr>
            <a:spLocks noGrp="1"/>
          </p:cNvSpPr>
          <p:nvPr>
            <p:ph type="ftr" sz="quarter" idx="11"/>
          </p:nvPr>
        </p:nvSpPr>
        <p:spPr/>
        <p:txBody>
          <a:bodyPr/>
          <a:lstStyle/>
          <a:p>
            <a:r>
              <a:rPr lang="en-US"/>
              <a:t>Anaesthesia for high risk patients  JPM 2011</a:t>
            </a:r>
            <a:endParaRPr lang="nl-NL"/>
          </a:p>
        </p:txBody>
      </p:sp>
      <p:sp>
        <p:nvSpPr>
          <p:cNvPr id="5" name="Slide Number Placeholder 4"/>
          <p:cNvSpPr>
            <a:spLocks noGrp="1"/>
          </p:cNvSpPr>
          <p:nvPr>
            <p:ph type="sldNum" sz="quarter" idx="12"/>
          </p:nvPr>
        </p:nvSpPr>
        <p:spPr/>
        <p:txBody>
          <a:bodyPr/>
          <a:lstStyle/>
          <a:p>
            <a:fld id="{92F31BB1-5C08-E040-8C3D-89D8D96C49F7}" type="slidenum">
              <a:rPr lang="nl-NL"/>
              <a:pPr/>
              <a:t>21</a:t>
            </a:fld>
            <a:endParaRPr lang="nl-NL"/>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a:solidFill>
                  <a:schemeClr val="tx1"/>
                </a:solidFill>
                <a:latin typeface="+mj-lt"/>
                <a:ea typeface="+mj-ea"/>
                <a:cs typeface="+mj-cs"/>
              </a:rPr>
              <a:t>Revised Goldman Cardiac Risk Index</a:t>
            </a:r>
            <a:r>
              <a:rPr lang="en-GB" sz="2400"/>
              <a:t/>
            </a:r>
            <a:br>
              <a:rPr lang="en-GB" sz="2400"/>
            </a:br>
            <a:endParaRPr lang="en-GB" sz="2400"/>
          </a:p>
        </p:txBody>
      </p:sp>
      <p:sp>
        <p:nvSpPr>
          <p:cNvPr id="3" name="Content Placeholder 2"/>
          <p:cNvSpPr>
            <a:spLocks noGrp="1"/>
          </p:cNvSpPr>
          <p:nvPr>
            <p:ph idx="1"/>
          </p:nvPr>
        </p:nvSpPr>
        <p:spPr>
          <a:xfrm>
            <a:off x="1066800" y="1371600"/>
            <a:ext cx="7620000" cy="5715000"/>
          </a:xfrm>
        </p:spPr>
        <p:txBody>
          <a:bodyPr/>
          <a:lstStyle/>
          <a:p>
            <a:r>
              <a:rPr lang="en-US" sz="2400">
                <a:solidFill>
                  <a:schemeClr val="tx1"/>
                </a:solidFill>
                <a:latin typeface="+mn-lt"/>
                <a:ea typeface="+mn-ea"/>
                <a:cs typeface="+mn-cs"/>
              </a:rPr>
              <a:t>Six independent predictors.</a:t>
            </a:r>
          </a:p>
          <a:p>
            <a:pPr lvl="2"/>
            <a:r>
              <a:rPr lang="en-US" sz="2000">
                <a:solidFill>
                  <a:schemeClr val="tx1"/>
                </a:solidFill>
                <a:latin typeface="+mn-lt"/>
                <a:ea typeface="+mn-ea"/>
                <a:cs typeface="+mn-cs"/>
              </a:rPr>
              <a:t>High-risk type of surgery </a:t>
            </a:r>
          </a:p>
          <a:p>
            <a:pPr lvl="2"/>
            <a:r>
              <a:rPr lang="en-US" sz="2000">
                <a:solidFill>
                  <a:schemeClr val="tx1"/>
                </a:solidFill>
                <a:latin typeface="+mn-lt"/>
                <a:ea typeface="+mn-ea"/>
                <a:cs typeface="+mn-cs"/>
              </a:rPr>
              <a:t>History of IHD (previous MI or a positive exercise test, current complaint of chest pain considered to be cardiac in origin, use of nitrate therapy, or ECG with pathological Q waves.</a:t>
            </a:r>
          </a:p>
          <a:p>
            <a:pPr lvl="2"/>
            <a:r>
              <a:rPr lang="en-US" sz="2000">
                <a:solidFill>
                  <a:schemeClr val="tx1"/>
                </a:solidFill>
                <a:latin typeface="+mn-lt"/>
                <a:ea typeface="+mn-ea"/>
                <a:cs typeface="+mn-cs"/>
              </a:rPr>
              <a:t>History of CHF. </a:t>
            </a:r>
          </a:p>
          <a:p>
            <a:pPr lvl="2"/>
            <a:r>
              <a:rPr lang="en-US" sz="2000">
                <a:solidFill>
                  <a:schemeClr val="tx1"/>
                </a:solidFill>
                <a:latin typeface="+mn-lt"/>
                <a:ea typeface="+mn-ea"/>
                <a:cs typeface="+mn-cs"/>
              </a:rPr>
              <a:t>History of cerebrovascular disease. </a:t>
            </a:r>
          </a:p>
          <a:p>
            <a:pPr lvl="2"/>
            <a:r>
              <a:rPr lang="en-US" sz="2000">
                <a:solidFill>
                  <a:schemeClr val="tx1"/>
                </a:solidFill>
                <a:latin typeface="+mn-lt"/>
                <a:ea typeface="+mn-ea"/>
                <a:cs typeface="+mn-cs"/>
              </a:rPr>
              <a:t>Diabetes mellitus requiring treatment with insulin. </a:t>
            </a:r>
          </a:p>
          <a:p>
            <a:pPr lvl="2"/>
            <a:r>
              <a:rPr lang="en-US" sz="2000">
                <a:solidFill>
                  <a:schemeClr val="tx1"/>
                </a:solidFill>
                <a:latin typeface="+mn-lt"/>
                <a:ea typeface="+mn-ea"/>
                <a:cs typeface="+mn-cs"/>
              </a:rPr>
              <a:t>Preoperative serum creatinine &gt;2.0 mg dl−1</a:t>
            </a:r>
          </a:p>
          <a:p>
            <a:pPr lvl="1"/>
            <a:r>
              <a:rPr lang="en-US" sz="2000"/>
              <a:t>no risk factors = 0.4% for major cardiac complications</a:t>
            </a:r>
          </a:p>
          <a:p>
            <a:pPr lvl="1"/>
            <a:r>
              <a:rPr lang="en-US" sz="2000"/>
              <a:t>one risk factor = 1.1%  “</a:t>
            </a:r>
          </a:p>
          <a:p>
            <a:pPr lvl="1"/>
            <a:r>
              <a:rPr lang="en-US" sz="2000"/>
              <a:t>two risk factors = 4.6   “</a:t>
            </a:r>
          </a:p>
          <a:p>
            <a:pPr lvl="1"/>
            <a:r>
              <a:rPr lang="en-US" sz="2000"/>
              <a:t>three risk factors = 9.7%  “</a:t>
            </a:r>
            <a:endParaRPr lang="en-GB" sz="2000"/>
          </a:p>
        </p:txBody>
      </p:sp>
      <p:sp>
        <p:nvSpPr>
          <p:cNvPr id="4" name="Footer Placeholder 3"/>
          <p:cNvSpPr>
            <a:spLocks noGrp="1"/>
          </p:cNvSpPr>
          <p:nvPr>
            <p:ph type="ftr" sz="quarter" idx="11"/>
          </p:nvPr>
        </p:nvSpPr>
        <p:spPr>
          <a:xfrm>
            <a:off x="6019800" y="7467600"/>
            <a:ext cx="2895600" cy="457200"/>
          </a:xfrm>
        </p:spPr>
        <p:txBody>
          <a:bodyPr/>
          <a:lstStyle/>
          <a:p>
            <a:r>
              <a:rPr lang="en-US"/>
              <a:t>Anaesthesia for high risk patients  JPM 2011</a:t>
            </a:r>
            <a:endParaRPr lang="nl-NL"/>
          </a:p>
        </p:txBody>
      </p:sp>
      <p:sp>
        <p:nvSpPr>
          <p:cNvPr id="5" name="Slide Number Placeholder 4"/>
          <p:cNvSpPr>
            <a:spLocks noGrp="1"/>
          </p:cNvSpPr>
          <p:nvPr>
            <p:ph type="sldNum" sz="quarter" idx="12"/>
          </p:nvPr>
        </p:nvSpPr>
        <p:spPr/>
        <p:txBody>
          <a:bodyPr/>
          <a:lstStyle/>
          <a:p>
            <a:fld id="{92F31BB1-5C08-E040-8C3D-89D8D96C49F7}" type="slidenum">
              <a:rPr lang="nl-NL"/>
              <a:pPr/>
              <a:t>22</a:t>
            </a:fld>
            <a:endParaRPr lang="nl-NL"/>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Pulmonary complications</a:t>
            </a:r>
          </a:p>
        </p:txBody>
      </p:sp>
      <p:sp>
        <p:nvSpPr>
          <p:cNvPr id="3" name="Content Placeholder 2"/>
          <p:cNvSpPr>
            <a:spLocks noGrp="1"/>
          </p:cNvSpPr>
          <p:nvPr>
            <p:ph idx="1"/>
          </p:nvPr>
        </p:nvSpPr>
        <p:spPr/>
        <p:txBody>
          <a:bodyPr/>
          <a:lstStyle/>
          <a:p>
            <a:pPr marL="342900" lvl="2" indent="-342900"/>
            <a:r>
              <a:rPr lang="en-US" sz="3200"/>
              <a:t>•pneumonia, •respiratory failure requiring mechanical ventilation, •bronchospasm, •atelectasis, •exacerbation of chronic underlying disease</a:t>
            </a:r>
          </a:p>
          <a:p>
            <a:endParaRPr lang="en-GB" sz="5400"/>
          </a:p>
        </p:txBody>
      </p:sp>
      <p:sp>
        <p:nvSpPr>
          <p:cNvPr id="4" name="Footer Placeholder 3"/>
          <p:cNvSpPr>
            <a:spLocks noGrp="1"/>
          </p:cNvSpPr>
          <p:nvPr>
            <p:ph type="ftr" sz="quarter" idx="11"/>
          </p:nvPr>
        </p:nvSpPr>
        <p:spPr/>
        <p:txBody>
          <a:bodyPr/>
          <a:lstStyle/>
          <a:p>
            <a:r>
              <a:rPr lang="en-US"/>
              <a:t>Anaesthesia for high risk patients  JPM 2011</a:t>
            </a:r>
            <a:endParaRPr lang="nl-NL"/>
          </a:p>
        </p:txBody>
      </p:sp>
      <p:sp>
        <p:nvSpPr>
          <p:cNvPr id="5" name="Slide Number Placeholder 4"/>
          <p:cNvSpPr>
            <a:spLocks noGrp="1"/>
          </p:cNvSpPr>
          <p:nvPr>
            <p:ph type="sldNum" sz="quarter" idx="12"/>
          </p:nvPr>
        </p:nvSpPr>
        <p:spPr/>
        <p:txBody>
          <a:bodyPr/>
          <a:lstStyle/>
          <a:p>
            <a:fld id="{92F31BB1-5C08-E040-8C3D-89D8D96C49F7}" type="slidenum">
              <a:rPr lang="nl-NL"/>
              <a:pPr/>
              <a:t>23</a:t>
            </a:fld>
            <a:endParaRPr lang="nl-NL"/>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r>
              <a:rPr lang="en-US"/>
              <a:t>Anaesthesia for high risk patients  JPM 2011</a:t>
            </a:r>
            <a:endParaRPr lang="nl-NL"/>
          </a:p>
        </p:txBody>
      </p:sp>
      <p:sp>
        <p:nvSpPr>
          <p:cNvPr id="6" name="Slide Number Placeholder 5"/>
          <p:cNvSpPr>
            <a:spLocks noGrp="1"/>
          </p:cNvSpPr>
          <p:nvPr>
            <p:ph type="sldNum" sz="quarter" idx="12"/>
          </p:nvPr>
        </p:nvSpPr>
        <p:spPr/>
        <p:txBody>
          <a:bodyPr/>
          <a:lstStyle/>
          <a:p>
            <a:fld id="{28583686-E5E8-EE46-BB12-D18CC172B31D}" type="slidenum">
              <a:rPr lang="nl-NL"/>
              <a:pPr/>
              <a:t>24</a:t>
            </a:fld>
            <a:endParaRPr lang="nl-NL"/>
          </a:p>
        </p:txBody>
      </p:sp>
      <p:sp>
        <p:nvSpPr>
          <p:cNvPr id="15362" name="Rectangle 2"/>
          <p:cNvSpPr>
            <a:spLocks noGrp="1" noChangeArrowheads="1"/>
          </p:cNvSpPr>
          <p:nvPr>
            <p:ph type="title"/>
          </p:nvPr>
        </p:nvSpPr>
        <p:spPr/>
        <p:txBody>
          <a:bodyPr/>
          <a:lstStyle/>
          <a:p>
            <a:r>
              <a:rPr lang="nl-BE"/>
              <a:t>Preventie door</a:t>
            </a:r>
          </a:p>
        </p:txBody>
      </p:sp>
      <p:sp>
        <p:nvSpPr>
          <p:cNvPr id="15363" name="Rectangle 3"/>
          <p:cNvSpPr>
            <a:spLocks noGrp="1" noChangeArrowheads="1"/>
          </p:cNvSpPr>
          <p:nvPr>
            <p:ph type="body" idx="1"/>
          </p:nvPr>
        </p:nvSpPr>
        <p:spPr/>
        <p:txBody>
          <a:bodyPr/>
          <a:lstStyle/>
          <a:p>
            <a:r>
              <a:rPr lang="nl-BE" sz="2800"/>
              <a:t>Veilig werken</a:t>
            </a:r>
          </a:p>
          <a:p>
            <a:pPr lvl="1"/>
            <a:r>
              <a:rPr lang="nl-BE" sz="2400"/>
              <a:t>Opgeleid personeel</a:t>
            </a:r>
          </a:p>
          <a:p>
            <a:pPr lvl="1"/>
            <a:r>
              <a:rPr lang="nl-BE" sz="2400"/>
              <a:t>Veilige en gecontroleerde toestellen</a:t>
            </a:r>
          </a:p>
          <a:p>
            <a:pPr lvl="1"/>
            <a:r>
              <a:rPr lang="nl-BE" sz="2400"/>
              <a:t>Veilige werkwijze</a:t>
            </a:r>
          </a:p>
          <a:p>
            <a:r>
              <a:rPr lang="nl-BE" sz="2800"/>
              <a:t>Leer door ervaring:</a:t>
            </a:r>
          </a:p>
          <a:p>
            <a:pPr lvl="1"/>
            <a:r>
              <a:rPr lang="nl-BE" sz="2400"/>
              <a:t>Noteer uw ongevallen en bijna ongevallen (FONA)</a:t>
            </a:r>
          </a:p>
          <a:p>
            <a:r>
              <a:rPr lang="nl-BE" sz="2800"/>
              <a:t>Ken uw risico patienten</a:t>
            </a:r>
          </a:p>
          <a:p>
            <a:pPr lvl="1"/>
            <a:r>
              <a:rPr lang="nl-BE" sz="2400"/>
              <a:t>Wat bepaalt een risico ?</a:t>
            </a:r>
          </a:p>
          <a:p>
            <a:pPr lvl="1"/>
            <a:endParaRPr lang="nl-BE" sz="240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r>
              <a:rPr lang="en-US"/>
              <a:t>Anaesthesia for high risk patients  JPM 2011</a:t>
            </a:r>
            <a:endParaRPr lang="nl-NL"/>
          </a:p>
        </p:txBody>
      </p:sp>
      <p:sp>
        <p:nvSpPr>
          <p:cNvPr id="6" name="Slide Number Placeholder 5"/>
          <p:cNvSpPr>
            <a:spLocks noGrp="1"/>
          </p:cNvSpPr>
          <p:nvPr>
            <p:ph type="sldNum" sz="quarter" idx="12"/>
          </p:nvPr>
        </p:nvSpPr>
        <p:spPr/>
        <p:txBody>
          <a:bodyPr/>
          <a:lstStyle/>
          <a:p>
            <a:fld id="{6D479928-C8ED-FE40-AD08-6489865B6BC6}" type="slidenum">
              <a:rPr lang="nl-NL"/>
              <a:pPr/>
              <a:t>25</a:t>
            </a:fld>
            <a:endParaRPr lang="nl-NL"/>
          </a:p>
        </p:txBody>
      </p:sp>
      <p:sp>
        <p:nvSpPr>
          <p:cNvPr id="27650" name="Rectangle 2"/>
          <p:cNvSpPr>
            <a:spLocks noGrp="1" noChangeArrowheads="1"/>
          </p:cNvSpPr>
          <p:nvPr>
            <p:ph type="title"/>
          </p:nvPr>
        </p:nvSpPr>
        <p:spPr/>
        <p:txBody>
          <a:bodyPr/>
          <a:lstStyle/>
          <a:p>
            <a:r>
              <a:rPr lang="nl-BE"/>
              <a:t>Tandletsels</a:t>
            </a:r>
          </a:p>
        </p:txBody>
      </p:sp>
      <p:sp>
        <p:nvSpPr>
          <p:cNvPr id="27651" name="Rectangle 3"/>
          <p:cNvSpPr>
            <a:spLocks noGrp="1" noChangeArrowheads="1"/>
          </p:cNvSpPr>
          <p:nvPr>
            <p:ph type="body" idx="1"/>
          </p:nvPr>
        </p:nvSpPr>
        <p:spPr/>
        <p:txBody>
          <a:bodyPr/>
          <a:lstStyle/>
          <a:p>
            <a:pPr>
              <a:buFontTx/>
              <a:buNone/>
            </a:pPr>
            <a:r>
              <a:rPr lang="nl-BE"/>
              <a:t>Onvoldoende mondopening, moeilijke intubatie, alleenstaande tanden bovenkaak</a:t>
            </a:r>
          </a:p>
          <a:p>
            <a:pPr>
              <a:buFontTx/>
              <a:buNone/>
            </a:pPr>
            <a:r>
              <a:rPr lang="nl-BE"/>
              <a:t>Tandcaries   tandbreuk</a:t>
            </a:r>
          </a:p>
          <a:p>
            <a:pPr>
              <a:buFontTx/>
              <a:buNone/>
            </a:pPr>
            <a:r>
              <a:rPr lang="nl-BE"/>
              <a:t>Peridontitis  tand uitval</a:t>
            </a:r>
          </a:p>
          <a:p>
            <a:pPr>
              <a:buFontTx/>
              <a:buNone/>
            </a:pPr>
            <a:r>
              <a:rPr lang="nl-BE"/>
              <a:t>Risico niet alleen tijdens intubatie</a:t>
            </a:r>
          </a:p>
          <a:p>
            <a:pPr lvl="1">
              <a:buFontTx/>
              <a:buNone/>
            </a:pPr>
            <a:r>
              <a:rPr lang="nl-BE"/>
              <a:t>Ook mayo canule, echo sonde, OTT tijdens wakker worden wanneer patient bijt !</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r>
              <a:rPr lang="en-US"/>
              <a:t>Anaesthesia for high risk patients  JPM 2011</a:t>
            </a:r>
            <a:endParaRPr lang="nl-NL"/>
          </a:p>
        </p:txBody>
      </p:sp>
      <p:sp>
        <p:nvSpPr>
          <p:cNvPr id="6" name="Slide Number Placeholder 5"/>
          <p:cNvSpPr>
            <a:spLocks noGrp="1"/>
          </p:cNvSpPr>
          <p:nvPr>
            <p:ph type="sldNum" sz="quarter" idx="12"/>
          </p:nvPr>
        </p:nvSpPr>
        <p:spPr/>
        <p:txBody>
          <a:bodyPr/>
          <a:lstStyle/>
          <a:p>
            <a:fld id="{18A0A64B-A1EA-2248-91C3-E9035A0FA6C0}" type="slidenum">
              <a:rPr lang="nl-NL"/>
              <a:pPr/>
              <a:t>26</a:t>
            </a:fld>
            <a:endParaRPr lang="nl-NL"/>
          </a:p>
        </p:txBody>
      </p:sp>
      <p:sp>
        <p:nvSpPr>
          <p:cNvPr id="31746" name="Rectangle 2"/>
          <p:cNvSpPr>
            <a:spLocks noGrp="1" noChangeArrowheads="1"/>
          </p:cNvSpPr>
          <p:nvPr>
            <p:ph type="title"/>
          </p:nvPr>
        </p:nvSpPr>
        <p:spPr/>
        <p:txBody>
          <a:bodyPr/>
          <a:lstStyle/>
          <a:p>
            <a:r>
              <a:rPr lang="nl-BE"/>
              <a:t>Neuropathie</a:t>
            </a:r>
          </a:p>
        </p:txBody>
      </p:sp>
      <p:sp>
        <p:nvSpPr>
          <p:cNvPr id="31747" name="Rectangle 3"/>
          <p:cNvSpPr>
            <a:spLocks noGrp="1" noChangeArrowheads="1"/>
          </p:cNvSpPr>
          <p:nvPr>
            <p:ph type="body" idx="1"/>
          </p:nvPr>
        </p:nvSpPr>
        <p:spPr>
          <a:xfrm>
            <a:off x="1066800" y="1752600"/>
            <a:ext cx="7620000" cy="4772025"/>
          </a:xfrm>
        </p:spPr>
        <p:txBody>
          <a:bodyPr/>
          <a:lstStyle/>
          <a:p>
            <a:pPr>
              <a:lnSpc>
                <a:spcPct val="90000"/>
              </a:lnSpc>
              <a:buFontTx/>
              <a:buNone/>
            </a:pPr>
            <a:r>
              <a:rPr lang="nl-BE"/>
              <a:t>N ulnaris neuropathie bij:</a:t>
            </a:r>
          </a:p>
          <a:p>
            <a:pPr lvl="1">
              <a:lnSpc>
                <a:spcPct val="90000"/>
              </a:lnSpc>
              <a:buFontTx/>
              <a:buNone/>
            </a:pPr>
            <a:r>
              <a:rPr lang="nl-BE"/>
              <a:t>Elleboog flexie over 100°</a:t>
            </a:r>
          </a:p>
          <a:p>
            <a:pPr lvl="1">
              <a:lnSpc>
                <a:spcPct val="90000"/>
              </a:lnSpc>
              <a:buFontTx/>
              <a:buNone/>
            </a:pPr>
            <a:r>
              <a:rPr lang="nl-BE"/>
              <a:t>Voorarm pronatie</a:t>
            </a:r>
          </a:p>
          <a:p>
            <a:pPr lvl="1">
              <a:lnSpc>
                <a:spcPct val="90000"/>
              </a:lnSpc>
              <a:buFontTx/>
              <a:buNone/>
            </a:pPr>
            <a:r>
              <a:rPr lang="nl-BE"/>
              <a:t>Locale druk voorarm</a:t>
            </a:r>
          </a:p>
          <a:p>
            <a:pPr lvl="1">
              <a:lnSpc>
                <a:spcPct val="90000"/>
              </a:lnSpc>
              <a:buFontTx/>
              <a:buNone/>
            </a:pPr>
            <a:r>
              <a:rPr lang="nl-BE"/>
              <a:t>Hypotensie locaal of algeheel</a:t>
            </a:r>
          </a:p>
          <a:p>
            <a:pPr lvl="1">
              <a:lnSpc>
                <a:spcPct val="90000"/>
              </a:lnSpc>
              <a:buFontTx/>
              <a:buNone/>
            </a:pPr>
            <a:r>
              <a:rPr lang="nl-BE"/>
              <a:t>obese mannen, </a:t>
            </a:r>
          </a:p>
          <a:p>
            <a:pPr lvl="1">
              <a:lnSpc>
                <a:spcPct val="90000"/>
              </a:lnSpc>
              <a:buFontTx/>
              <a:buNone/>
            </a:pPr>
            <a:r>
              <a:rPr lang="nl-BE"/>
              <a:t>asymptomatische maar abnormale ulnaris pre op symptomen pas 48 uur na operatie, ook niet geopereerde patienten even frequent ulnaris neuropathie</a:t>
            </a:r>
          </a:p>
          <a:p>
            <a:pPr lvl="1">
              <a:lnSpc>
                <a:spcPct val="90000"/>
              </a:lnSpc>
              <a:buFontTx/>
              <a:buNone/>
            </a:pPr>
            <a:endParaRPr lang="nl-BE"/>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r>
              <a:rPr lang="en-US"/>
              <a:t>Anaesthesia for high risk patients  JPM 2011</a:t>
            </a:r>
            <a:endParaRPr lang="nl-NL"/>
          </a:p>
        </p:txBody>
      </p:sp>
      <p:sp>
        <p:nvSpPr>
          <p:cNvPr id="6" name="Slide Number Placeholder 5"/>
          <p:cNvSpPr>
            <a:spLocks noGrp="1"/>
          </p:cNvSpPr>
          <p:nvPr>
            <p:ph type="sldNum" sz="quarter" idx="12"/>
          </p:nvPr>
        </p:nvSpPr>
        <p:spPr/>
        <p:txBody>
          <a:bodyPr/>
          <a:lstStyle/>
          <a:p>
            <a:fld id="{20FEDED7-AE49-DD46-93EC-3B2DC02DF621}" type="slidenum">
              <a:rPr lang="nl-NL"/>
              <a:pPr/>
              <a:t>27</a:t>
            </a:fld>
            <a:endParaRPr lang="nl-NL"/>
          </a:p>
        </p:txBody>
      </p:sp>
      <p:sp>
        <p:nvSpPr>
          <p:cNvPr id="7170" name="Rectangle 2"/>
          <p:cNvSpPr>
            <a:spLocks noGrp="1" noChangeArrowheads="1"/>
          </p:cNvSpPr>
          <p:nvPr>
            <p:ph type="title"/>
          </p:nvPr>
        </p:nvSpPr>
        <p:spPr/>
        <p:txBody>
          <a:bodyPr/>
          <a:lstStyle/>
          <a:p>
            <a:r>
              <a:rPr lang="nl-BE"/>
              <a:t>Conclusie: Aanpak</a:t>
            </a:r>
          </a:p>
        </p:txBody>
      </p:sp>
      <p:sp>
        <p:nvSpPr>
          <p:cNvPr id="7171" name="Rectangle 3"/>
          <p:cNvSpPr>
            <a:spLocks noGrp="1" noChangeArrowheads="1"/>
          </p:cNvSpPr>
          <p:nvPr>
            <p:ph type="body" idx="1"/>
          </p:nvPr>
        </p:nvSpPr>
        <p:spPr>
          <a:xfrm>
            <a:off x="1042988" y="1619250"/>
            <a:ext cx="7620000" cy="4114800"/>
          </a:xfrm>
        </p:spPr>
        <p:txBody>
          <a:bodyPr/>
          <a:lstStyle/>
          <a:p>
            <a:pPr>
              <a:lnSpc>
                <a:spcPct val="90000"/>
              </a:lnSpc>
              <a:buFontTx/>
              <a:buNone/>
            </a:pPr>
            <a:r>
              <a:rPr lang="nl-BE" sz="2800"/>
              <a:t>Ken de risico’s vooraf</a:t>
            </a:r>
          </a:p>
          <a:p>
            <a:pPr lvl="1">
              <a:lnSpc>
                <a:spcPct val="90000"/>
              </a:lnSpc>
              <a:buFontTx/>
              <a:buNone/>
            </a:pPr>
            <a:r>
              <a:rPr lang="nl-BE" sz="2400"/>
              <a:t>Communiceer deze naar patient en chirurg</a:t>
            </a:r>
          </a:p>
          <a:p>
            <a:pPr>
              <a:lnSpc>
                <a:spcPct val="90000"/>
              </a:lnSpc>
              <a:buFontTx/>
              <a:buNone/>
            </a:pPr>
            <a:r>
              <a:rPr lang="nl-BE" sz="2800"/>
              <a:t>Onderzoek de ernst van het risico</a:t>
            </a:r>
          </a:p>
          <a:p>
            <a:pPr>
              <a:lnSpc>
                <a:spcPct val="90000"/>
              </a:lnSpc>
              <a:buFontTx/>
              <a:buNone/>
            </a:pPr>
            <a:r>
              <a:rPr lang="nl-BE" sz="2800"/>
              <a:t>Effect van vroegere anesthesie</a:t>
            </a:r>
          </a:p>
          <a:p>
            <a:pPr>
              <a:lnSpc>
                <a:spcPct val="90000"/>
              </a:lnSpc>
              <a:buFontTx/>
              <a:buNone/>
            </a:pPr>
            <a:r>
              <a:rPr lang="nl-BE" sz="2800"/>
              <a:t>Voldoende monitoring per op</a:t>
            </a:r>
          </a:p>
          <a:p>
            <a:pPr>
              <a:lnSpc>
                <a:spcPct val="90000"/>
              </a:lnSpc>
              <a:buFontTx/>
              <a:buNone/>
            </a:pPr>
            <a:r>
              <a:rPr lang="nl-BE" sz="2800"/>
              <a:t>Kies een oppervlakkige of juist zeer diepe anesthesie</a:t>
            </a:r>
          </a:p>
          <a:p>
            <a:pPr>
              <a:lnSpc>
                <a:spcPct val="90000"/>
              </a:lnSpc>
              <a:buFontTx/>
              <a:buNone/>
            </a:pPr>
            <a:r>
              <a:rPr lang="nl-BE" sz="2800"/>
              <a:t>Opname op intensieve post op</a:t>
            </a:r>
          </a:p>
          <a:p>
            <a:pPr>
              <a:lnSpc>
                <a:spcPct val="90000"/>
              </a:lnSpc>
              <a:buFontTx/>
              <a:buNone/>
            </a:pPr>
            <a:r>
              <a:rPr lang="nl-BE" sz="2800"/>
              <a:t>Stel uit indien patient in betere toestand gebracht kan worden</a:t>
            </a:r>
          </a:p>
          <a:p>
            <a:pPr>
              <a:lnSpc>
                <a:spcPct val="90000"/>
              </a:lnSpc>
              <a:buFontTx/>
              <a:buNone/>
            </a:pPr>
            <a:r>
              <a:rPr lang="nl-BE" sz="2800"/>
              <a:t>Zorg voor aandacht en kwaliteit verbetering</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4000"/>
              <a:t>Identification of the high-risk surgical patient. Non patient factors:</a:t>
            </a:r>
          </a:p>
        </p:txBody>
      </p:sp>
      <p:sp>
        <p:nvSpPr>
          <p:cNvPr id="3" name="Content Placeholder 2"/>
          <p:cNvSpPr>
            <a:spLocks noGrp="1"/>
          </p:cNvSpPr>
          <p:nvPr>
            <p:ph idx="1"/>
          </p:nvPr>
        </p:nvSpPr>
        <p:spPr/>
        <p:txBody>
          <a:bodyPr/>
          <a:lstStyle/>
          <a:p>
            <a:r>
              <a:rPr lang="en-GB" sz="2800"/>
              <a:t>Experience</a:t>
            </a:r>
          </a:p>
          <a:p>
            <a:pPr lvl="1"/>
            <a:r>
              <a:rPr lang="en-GB" sz="2400"/>
              <a:t>Availability of appropriately experienced surgeons and anaesthesiologists</a:t>
            </a:r>
          </a:p>
          <a:p>
            <a:pPr lvl="1"/>
            <a:r>
              <a:rPr lang="en-GB" sz="2400"/>
              <a:t>Hospital case volume</a:t>
            </a:r>
          </a:p>
          <a:p>
            <a:pPr lvl="1"/>
            <a:r>
              <a:rPr lang="en-GB" sz="2400"/>
              <a:t>Surgeons case volume</a:t>
            </a:r>
          </a:p>
          <a:p>
            <a:r>
              <a:rPr lang="en-GB" sz="2800"/>
              <a:t>Timing of surgery</a:t>
            </a:r>
          </a:p>
          <a:p>
            <a:pPr lvl="1"/>
            <a:r>
              <a:rPr lang="en-GB" sz="2400"/>
              <a:t>At night higher risks</a:t>
            </a:r>
          </a:p>
          <a:p>
            <a:r>
              <a:rPr lang="en-GB" sz="2800"/>
              <a:t>Availability of basic equipments</a:t>
            </a:r>
          </a:p>
          <a:p>
            <a:r>
              <a:rPr lang="en-GB" sz="2800"/>
              <a:t>Type of surgery</a:t>
            </a:r>
          </a:p>
        </p:txBody>
      </p:sp>
      <p:sp>
        <p:nvSpPr>
          <p:cNvPr id="4" name="Footer Placeholder 3"/>
          <p:cNvSpPr>
            <a:spLocks noGrp="1"/>
          </p:cNvSpPr>
          <p:nvPr>
            <p:ph type="ftr" sz="quarter" idx="11"/>
          </p:nvPr>
        </p:nvSpPr>
        <p:spPr/>
        <p:txBody>
          <a:bodyPr/>
          <a:lstStyle/>
          <a:p>
            <a:r>
              <a:rPr lang="en-US"/>
              <a:t>Anaesthesia for high risk patients  JPM 2011</a:t>
            </a:r>
            <a:endParaRPr lang="nl-NL"/>
          </a:p>
        </p:txBody>
      </p:sp>
      <p:sp>
        <p:nvSpPr>
          <p:cNvPr id="5" name="Slide Number Placeholder 4"/>
          <p:cNvSpPr>
            <a:spLocks noGrp="1"/>
          </p:cNvSpPr>
          <p:nvPr>
            <p:ph type="sldNum" sz="quarter" idx="12"/>
          </p:nvPr>
        </p:nvSpPr>
        <p:spPr/>
        <p:txBody>
          <a:bodyPr/>
          <a:lstStyle/>
          <a:p>
            <a:fld id="{92F31BB1-5C08-E040-8C3D-89D8D96C49F7}" type="slidenum">
              <a:rPr lang="nl-NL"/>
              <a:pPr/>
              <a:t>3</a:t>
            </a:fld>
            <a:endParaRPr lang="nl-NL"/>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Identification of the high-risk surgical patient. Patient factors I</a:t>
            </a:r>
            <a:endParaRPr lang="en-GB"/>
          </a:p>
        </p:txBody>
      </p:sp>
      <p:sp>
        <p:nvSpPr>
          <p:cNvPr id="3" name="Content Placeholder 2"/>
          <p:cNvSpPr>
            <a:spLocks noGrp="1"/>
          </p:cNvSpPr>
          <p:nvPr>
            <p:ph idx="1"/>
          </p:nvPr>
        </p:nvSpPr>
        <p:spPr/>
        <p:txBody>
          <a:bodyPr/>
          <a:lstStyle/>
          <a:p>
            <a:r>
              <a:rPr lang="en-GB" sz="2800"/>
              <a:t>Patient type:</a:t>
            </a:r>
          </a:p>
          <a:p>
            <a:pPr lvl="1"/>
            <a:r>
              <a:rPr lang="en-GB" sz="2400"/>
              <a:t>Gender</a:t>
            </a:r>
          </a:p>
          <a:p>
            <a:pPr lvl="2"/>
            <a:r>
              <a:rPr lang="en-GB" sz="2000"/>
              <a:t>Males higher infection, septic shock, mortality, </a:t>
            </a:r>
          </a:p>
          <a:p>
            <a:pPr lvl="2"/>
            <a:r>
              <a:rPr lang="en-GB" sz="2000"/>
              <a:t>Females worser after IPPV, vascular surgery</a:t>
            </a:r>
          </a:p>
          <a:p>
            <a:pPr lvl="1"/>
            <a:r>
              <a:rPr lang="en-GB" sz="2400"/>
              <a:t>Age</a:t>
            </a:r>
          </a:p>
          <a:p>
            <a:pPr lvl="2"/>
            <a:r>
              <a:rPr lang="en-GB" sz="2000"/>
              <a:t>Very young  and very old</a:t>
            </a:r>
          </a:p>
          <a:p>
            <a:pPr lvl="1"/>
            <a:r>
              <a:rPr lang="en-GB" sz="2400"/>
              <a:t>Race </a:t>
            </a:r>
          </a:p>
          <a:p>
            <a:pPr lvl="2"/>
            <a:r>
              <a:rPr lang="en-GB" sz="2000"/>
              <a:t>No anesthesia risk factor</a:t>
            </a:r>
          </a:p>
          <a:p>
            <a:pPr lvl="1"/>
            <a:r>
              <a:rPr lang="en-GB" sz="2400"/>
              <a:t>Genetic predisposition</a:t>
            </a:r>
          </a:p>
          <a:p>
            <a:pPr lvl="2"/>
            <a:r>
              <a:rPr lang="en-GB" sz="2000"/>
              <a:t>No information yet</a:t>
            </a:r>
          </a:p>
        </p:txBody>
      </p:sp>
      <p:sp>
        <p:nvSpPr>
          <p:cNvPr id="4" name="Footer Placeholder 3"/>
          <p:cNvSpPr>
            <a:spLocks noGrp="1"/>
          </p:cNvSpPr>
          <p:nvPr>
            <p:ph type="ftr" sz="quarter" idx="11"/>
          </p:nvPr>
        </p:nvSpPr>
        <p:spPr/>
        <p:txBody>
          <a:bodyPr/>
          <a:lstStyle/>
          <a:p>
            <a:r>
              <a:rPr lang="en-US"/>
              <a:t>Anaesthesia for high risk patients  JPM 2011</a:t>
            </a:r>
            <a:endParaRPr lang="nl-NL"/>
          </a:p>
        </p:txBody>
      </p:sp>
      <p:sp>
        <p:nvSpPr>
          <p:cNvPr id="5" name="Slide Number Placeholder 4"/>
          <p:cNvSpPr>
            <a:spLocks noGrp="1"/>
          </p:cNvSpPr>
          <p:nvPr>
            <p:ph type="sldNum" sz="quarter" idx="12"/>
          </p:nvPr>
        </p:nvSpPr>
        <p:spPr/>
        <p:txBody>
          <a:bodyPr/>
          <a:lstStyle/>
          <a:p>
            <a:fld id="{92F31BB1-5C08-E040-8C3D-89D8D96C49F7}" type="slidenum">
              <a:rPr lang="nl-NL"/>
              <a:pPr/>
              <a:t>4</a:t>
            </a:fld>
            <a:endParaRPr lang="nl-NL"/>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Identification of the high-risk surgical patient. Patient factors II</a:t>
            </a:r>
            <a:endParaRPr lang="en-GB"/>
          </a:p>
        </p:txBody>
      </p:sp>
      <p:sp>
        <p:nvSpPr>
          <p:cNvPr id="3" name="Content Placeholder 2"/>
          <p:cNvSpPr>
            <a:spLocks noGrp="1"/>
          </p:cNvSpPr>
          <p:nvPr>
            <p:ph idx="1"/>
          </p:nvPr>
        </p:nvSpPr>
        <p:spPr>
          <a:xfrm>
            <a:off x="1066800" y="1752600"/>
            <a:ext cx="7620000" cy="4343400"/>
          </a:xfrm>
        </p:spPr>
        <p:txBody>
          <a:bodyPr/>
          <a:lstStyle/>
          <a:p>
            <a:r>
              <a:rPr lang="en-US" sz="2400">
                <a:solidFill>
                  <a:schemeClr val="tx1"/>
                </a:solidFill>
                <a:latin typeface="+mn-lt"/>
                <a:ea typeface="+mn-ea"/>
                <a:cs typeface="+mn-cs"/>
              </a:rPr>
              <a:t>Clinical condition</a:t>
            </a:r>
            <a:endParaRPr lang="en-US" sz="2000">
              <a:solidFill>
                <a:schemeClr val="tx1"/>
              </a:solidFill>
              <a:latin typeface="+mn-lt"/>
              <a:ea typeface="+mn-ea"/>
              <a:cs typeface="+mn-cs"/>
            </a:endParaRPr>
          </a:p>
          <a:p>
            <a:pPr lvl="1"/>
            <a:r>
              <a:rPr lang="en-US" sz="2000">
                <a:solidFill>
                  <a:schemeClr val="tx1"/>
                </a:solidFill>
                <a:latin typeface="+mn-lt"/>
                <a:ea typeface="+mn-ea"/>
                <a:cs typeface="+mn-cs"/>
              </a:rPr>
              <a:t>an unstarved patient with difficult intubation for emergency surgery,</a:t>
            </a:r>
          </a:p>
          <a:p>
            <a:pPr lvl="1"/>
            <a:r>
              <a:rPr lang="en-US" sz="2000">
                <a:solidFill>
                  <a:schemeClr val="tx1"/>
                </a:solidFill>
                <a:latin typeface="+mn-lt"/>
                <a:ea typeface="+mn-ea"/>
                <a:cs typeface="+mn-cs"/>
              </a:rPr>
              <a:t>the emergency caesarean section</a:t>
            </a:r>
          </a:p>
          <a:p>
            <a:pPr lvl="1"/>
            <a:r>
              <a:rPr lang="en-US" sz="2000">
                <a:solidFill>
                  <a:schemeClr val="tx1"/>
                </a:solidFill>
                <a:latin typeface="+mn-lt"/>
                <a:ea typeface="+mn-ea"/>
                <a:cs typeface="+mn-cs"/>
              </a:rPr>
              <a:t>fractured neck of femur,</a:t>
            </a:r>
          </a:p>
          <a:p>
            <a:pPr lvl="1"/>
            <a:r>
              <a:rPr lang="en-US" sz="2000">
                <a:solidFill>
                  <a:schemeClr val="tx1"/>
                </a:solidFill>
                <a:latin typeface="+mn-lt"/>
                <a:ea typeface="+mn-ea"/>
                <a:cs typeface="+mn-cs"/>
              </a:rPr>
              <a:t>myopathic conditions,</a:t>
            </a:r>
          </a:p>
          <a:p>
            <a:pPr lvl="1"/>
            <a:r>
              <a:rPr lang="en-US" sz="2000">
                <a:solidFill>
                  <a:schemeClr val="tx1"/>
                </a:solidFill>
                <a:latin typeface="+mn-lt"/>
                <a:ea typeface="+mn-ea"/>
                <a:cs typeface="+mn-cs"/>
              </a:rPr>
              <a:t>malignant hyperthermia,</a:t>
            </a:r>
          </a:p>
          <a:p>
            <a:pPr lvl="1"/>
            <a:r>
              <a:rPr lang="en-US" sz="2000">
                <a:solidFill>
                  <a:schemeClr val="tx1"/>
                </a:solidFill>
                <a:latin typeface="+mn-lt"/>
                <a:ea typeface="+mn-ea"/>
                <a:cs typeface="+mn-cs"/>
              </a:rPr>
              <a:t>hereditary mastocystosis,</a:t>
            </a:r>
          </a:p>
          <a:p>
            <a:pPr lvl="1"/>
            <a:r>
              <a:rPr lang="en-US" sz="2000">
                <a:solidFill>
                  <a:schemeClr val="tx1"/>
                </a:solidFill>
                <a:latin typeface="+mn-lt"/>
                <a:ea typeface="+mn-ea"/>
                <a:cs typeface="+mn-cs"/>
              </a:rPr>
              <a:t>latex allergy,</a:t>
            </a:r>
          </a:p>
          <a:p>
            <a:pPr lvl="1"/>
            <a:r>
              <a:rPr lang="en-US" sz="2000"/>
              <a:t>leaking abdominal aortic aneurysm,</a:t>
            </a:r>
          </a:p>
          <a:p>
            <a:pPr lvl="1"/>
            <a:r>
              <a:rPr lang="en-US" sz="2000">
                <a:ea typeface="+mn-ea"/>
                <a:cs typeface="+mn-cs"/>
              </a:rPr>
              <a:t>Anemia</a:t>
            </a:r>
          </a:p>
          <a:p>
            <a:pPr lvl="1"/>
            <a:r>
              <a:rPr lang="en-US" sz="2000">
                <a:ea typeface="+mn-ea"/>
                <a:cs typeface="+mn-cs"/>
              </a:rPr>
              <a:t>obesity</a:t>
            </a:r>
            <a:endParaRPr lang="en-GB" sz="2000"/>
          </a:p>
        </p:txBody>
      </p:sp>
      <p:sp>
        <p:nvSpPr>
          <p:cNvPr id="4" name="Footer Placeholder 3"/>
          <p:cNvSpPr>
            <a:spLocks noGrp="1"/>
          </p:cNvSpPr>
          <p:nvPr>
            <p:ph type="ftr" sz="quarter" idx="11"/>
          </p:nvPr>
        </p:nvSpPr>
        <p:spPr/>
        <p:txBody>
          <a:bodyPr/>
          <a:lstStyle/>
          <a:p>
            <a:r>
              <a:rPr lang="en-US"/>
              <a:t>Anaesthesia for high risk patients  JPM 2011</a:t>
            </a:r>
            <a:endParaRPr lang="nl-NL"/>
          </a:p>
        </p:txBody>
      </p:sp>
      <p:sp>
        <p:nvSpPr>
          <p:cNvPr id="5" name="Slide Number Placeholder 4"/>
          <p:cNvSpPr>
            <a:spLocks noGrp="1"/>
          </p:cNvSpPr>
          <p:nvPr>
            <p:ph type="sldNum" sz="quarter" idx="12"/>
          </p:nvPr>
        </p:nvSpPr>
        <p:spPr/>
        <p:txBody>
          <a:bodyPr/>
          <a:lstStyle/>
          <a:p>
            <a:fld id="{92F31BB1-5C08-E040-8C3D-89D8D96C49F7}" type="slidenum">
              <a:rPr lang="nl-NL"/>
              <a:pPr/>
              <a:t>5</a:t>
            </a:fld>
            <a:endParaRPr lang="nl-NL"/>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81000"/>
            <a:ext cx="8001000" cy="1143000"/>
          </a:xfrm>
        </p:spPr>
        <p:txBody>
          <a:bodyPr/>
          <a:lstStyle/>
          <a:p>
            <a:r>
              <a:rPr lang="en-GB"/>
              <a:t>Identification of the high-risk surgical patient. Patient factors III</a:t>
            </a:r>
            <a:endParaRPr lang="en-GB"/>
          </a:p>
        </p:txBody>
      </p:sp>
      <p:sp>
        <p:nvSpPr>
          <p:cNvPr id="3" name="Content Placeholder 2"/>
          <p:cNvSpPr>
            <a:spLocks noGrp="1"/>
          </p:cNvSpPr>
          <p:nvPr>
            <p:ph idx="1"/>
          </p:nvPr>
        </p:nvSpPr>
        <p:spPr>
          <a:xfrm>
            <a:off x="1066800" y="1676400"/>
            <a:ext cx="7620000" cy="4114800"/>
          </a:xfrm>
        </p:spPr>
        <p:txBody>
          <a:bodyPr/>
          <a:lstStyle/>
          <a:p>
            <a:r>
              <a:rPr lang="en-US" sz="2400">
                <a:solidFill>
                  <a:schemeClr val="tx1"/>
                </a:solidFill>
                <a:ea typeface="+mn-ea"/>
                <a:cs typeface="+mn-cs"/>
              </a:rPr>
              <a:t>Medical diseases</a:t>
            </a:r>
          </a:p>
          <a:p>
            <a:pPr lvl="1"/>
            <a:r>
              <a:rPr lang="en-US" sz="2000"/>
              <a:t>Cardio vascular diseases,</a:t>
            </a:r>
          </a:p>
          <a:p>
            <a:pPr lvl="2"/>
            <a:r>
              <a:rPr lang="en-US" sz="1600"/>
              <a:t>Coronary artery disease </a:t>
            </a:r>
            <a:r>
              <a:rPr lang="en-US" sz="1600"/>
              <a:t>or Myocardial ischemia</a:t>
            </a:r>
          </a:p>
          <a:p>
            <a:pPr lvl="2"/>
            <a:r>
              <a:rPr lang="en-US" sz="1600"/>
              <a:t>Hypertension</a:t>
            </a:r>
          </a:p>
          <a:p>
            <a:pPr lvl="2"/>
            <a:r>
              <a:rPr lang="en-US" sz="1600"/>
              <a:t>V</a:t>
            </a:r>
            <a:r>
              <a:rPr lang="en-US" sz="1600"/>
              <a:t>alvular heart disease, </a:t>
            </a:r>
            <a:r>
              <a:rPr lang="en-US" sz="1600"/>
              <a:t>Congestive heart failure</a:t>
            </a:r>
            <a:endParaRPr lang="en-US" sz="1600"/>
          </a:p>
          <a:p>
            <a:pPr lvl="2"/>
            <a:r>
              <a:rPr lang="en-US" sz="1600"/>
              <a:t>Arrhythmias and conduction abnormalities</a:t>
            </a:r>
          </a:p>
          <a:p>
            <a:pPr lvl="2"/>
            <a:r>
              <a:rPr lang="en-US" sz="1600"/>
              <a:t>Peripheral vascular disease and cerebrovascular disease</a:t>
            </a:r>
            <a:endParaRPr lang="en-US" sz="1600"/>
          </a:p>
          <a:p>
            <a:pPr lvl="1"/>
            <a:r>
              <a:rPr lang="en-US" sz="2000"/>
              <a:t>Pulmonary </a:t>
            </a:r>
            <a:r>
              <a:rPr lang="en-US" sz="2000"/>
              <a:t>diseases</a:t>
            </a:r>
            <a:r>
              <a:rPr lang="en-US" sz="2000"/>
              <a:t>,</a:t>
            </a:r>
          </a:p>
          <a:p>
            <a:pPr lvl="2"/>
            <a:r>
              <a:rPr lang="en-US" sz="1600"/>
              <a:t>CPOD</a:t>
            </a:r>
          </a:p>
          <a:p>
            <a:pPr lvl="2"/>
            <a:r>
              <a:rPr lang="en-US" sz="1600"/>
              <a:t>Asthma</a:t>
            </a:r>
          </a:p>
          <a:p>
            <a:pPr lvl="2"/>
            <a:r>
              <a:rPr lang="en-US" sz="1600"/>
              <a:t>Smoking</a:t>
            </a:r>
          </a:p>
          <a:p>
            <a:pPr lvl="2"/>
            <a:r>
              <a:rPr lang="en-US" sz="1600"/>
              <a:t>obesity</a:t>
            </a:r>
          </a:p>
          <a:p>
            <a:pPr lvl="1"/>
            <a:r>
              <a:rPr lang="nl-BE" sz="2000"/>
              <a:t>Critical ill, multi organ failure</a:t>
            </a:r>
            <a:endParaRPr lang="en-GB" sz="2000"/>
          </a:p>
          <a:p>
            <a:pPr lvl="1"/>
            <a:r>
              <a:rPr lang="en-US" sz="2000"/>
              <a:t>Renal </a:t>
            </a:r>
            <a:r>
              <a:rPr lang="en-US" sz="2000"/>
              <a:t>diseases</a:t>
            </a:r>
            <a:r>
              <a:rPr lang="en-US" sz="2000"/>
              <a:t>,</a:t>
            </a:r>
          </a:p>
          <a:p>
            <a:pPr lvl="1"/>
            <a:r>
              <a:rPr lang="en-US" sz="2000"/>
              <a:t>Polytrauma,</a:t>
            </a:r>
          </a:p>
          <a:p>
            <a:endParaRPr lang="en-GB"/>
          </a:p>
        </p:txBody>
      </p:sp>
      <p:sp>
        <p:nvSpPr>
          <p:cNvPr id="4" name="Footer Placeholder 3"/>
          <p:cNvSpPr>
            <a:spLocks noGrp="1"/>
          </p:cNvSpPr>
          <p:nvPr>
            <p:ph type="ftr" sz="quarter" idx="11"/>
          </p:nvPr>
        </p:nvSpPr>
        <p:spPr/>
        <p:txBody>
          <a:bodyPr/>
          <a:lstStyle/>
          <a:p>
            <a:r>
              <a:rPr lang="en-US"/>
              <a:t>Anaesthesia for high risk patients  JPM 2011</a:t>
            </a:r>
            <a:endParaRPr lang="nl-NL"/>
          </a:p>
        </p:txBody>
      </p:sp>
      <p:sp>
        <p:nvSpPr>
          <p:cNvPr id="5" name="Slide Number Placeholder 4"/>
          <p:cNvSpPr>
            <a:spLocks noGrp="1"/>
          </p:cNvSpPr>
          <p:nvPr>
            <p:ph type="sldNum" sz="quarter" idx="12"/>
          </p:nvPr>
        </p:nvSpPr>
        <p:spPr/>
        <p:txBody>
          <a:bodyPr/>
          <a:lstStyle/>
          <a:p>
            <a:fld id="{92F31BB1-5C08-E040-8C3D-89D8D96C49F7}" type="slidenum">
              <a:rPr lang="nl-NL"/>
              <a:pPr/>
              <a:t>6</a:t>
            </a:fld>
            <a:endParaRPr lang="nl-NL"/>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4000"/>
              <a:t>Identification of the high-risk surgical patient. </a:t>
            </a:r>
            <a:r>
              <a:rPr lang="en-GB" sz="3200"/>
              <a:t>Surgery related factors</a:t>
            </a:r>
            <a:endParaRPr lang="en-GB" sz="4000"/>
          </a:p>
        </p:txBody>
      </p:sp>
      <p:sp>
        <p:nvSpPr>
          <p:cNvPr id="3" name="Content Placeholder 2"/>
          <p:cNvSpPr>
            <a:spLocks noGrp="1"/>
          </p:cNvSpPr>
          <p:nvPr>
            <p:ph idx="1"/>
          </p:nvPr>
        </p:nvSpPr>
        <p:spPr/>
        <p:txBody>
          <a:bodyPr/>
          <a:lstStyle/>
          <a:p>
            <a:r>
              <a:rPr lang="en-US">
                <a:solidFill>
                  <a:schemeClr val="tx1"/>
                </a:solidFill>
                <a:latin typeface="+mn-lt"/>
                <a:ea typeface="+mn-ea"/>
                <a:cs typeface="+mn-cs"/>
              </a:rPr>
              <a:t>Anatomical site of surgery</a:t>
            </a:r>
          </a:p>
          <a:p>
            <a:r>
              <a:rPr lang="en-US">
                <a:solidFill>
                  <a:schemeClr val="tx1"/>
                </a:solidFill>
                <a:latin typeface="+mn-lt"/>
                <a:ea typeface="+mn-ea"/>
                <a:cs typeface="+mn-cs"/>
              </a:rPr>
              <a:t>Duration of surgery</a:t>
            </a:r>
          </a:p>
          <a:p>
            <a:pPr lvl="1"/>
            <a:r>
              <a:rPr lang="en-GB"/>
              <a:t>Cardiac bypass time </a:t>
            </a:r>
          </a:p>
          <a:p>
            <a:pPr lvl="1"/>
            <a:r>
              <a:rPr lang="en-GB"/>
              <a:t>Pneumoperitoneum time</a:t>
            </a:r>
          </a:p>
          <a:p>
            <a:pPr lvl="1"/>
            <a:r>
              <a:rPr lang="en-GB"/>
              <a:t>One lung ventilation time</a:t>
            </a:r>
          </a:p>
          <a:p>
            <a:pPr lvl="1"/>
            <a:r>
              <a:rPr lang="en-US">
                <a:solidFill>
                  <a:schemeClr val="tx1"/>
                </a:solidFill>
                <a:latin typeface="+mn-lt"/>
                <a:ea typeface="+mn-ea"/>
                <a:cs typeface="+mn-cs"/>
              </a:rPr>
              <a:t>Total blood loss</a:t>
            </a:r>
          </a:p>
          <a:p>
            <a:r>
              <a:rPr lang="en-US">
                <a:solidFill>
                  <a:schemeClr val="tx1"/>
                </a:solidFill>
                <a:latin typeface="+mn-lt"/>
                <a:ea typeface="+mn-ea"/>
                <a:cs typeface="+mn-cs"/>
              </a:rPr>
              <a:t>General anaesthesia and muscle relaxants</a:t>
            </a:r>
          </a:p>
          <a:p>
            <a:endParaRPr lang="en-GB"/>
          </a:p>
        </p:txBody>
      </p:sp>
      <p:sp>
        <p:nvSpPr>
          <p:cNvPr id="4" name="Footer Placeholder 3"/>
          <p:cNvSpPr>
            <a:spLocks noGrp="1"/>
          </p:cNvSpPr>
          <p:nvPr>
            <p:ph type="ftr" sz="quarter" idx="11"/>
          </p:nvPr>
        </p:nvSpPr>
        <p:spPr/>
        <p:txBody>
          <a:bodyPr/>
          <a:lstStyle/>
          <a:p>
            <a:r>
              <a:rPr lang="en-US"/>
              <a:t>Anaesthesia for high risk patients  JPM 2011</a:t>
            </a:r>
            <a:endParaRPr lang="nl-NL"/>
          </a:p>
        </p:txBody>
      </p:sp>
      <p:sp>
        <p:nvSpPr>
          <p:cNvPr id="5" name="Slide Number Placeholder 4"/>
          <p:cNvSpPr>
            <a:spLocks noGrp="1"/>
          </p:cNvSpPr>
          <p:nvPr>
            <p:ph type="sldNum" sz="quarter" idx="12"/>
          </p:nvPr>
        </p:nvSpPr>
        <p:spPr/>
        <p:txBody>
          <a:bodyPr/>
          <a:lstStyle/>
          <a:p>
            <a:fld id="{92F31BB1-5C08-E040-8C3D-89D8D96C49F7}" type="slidenum">
              <a:rPr lang="nl-NL"/>
              <a:pPr/>
              <a:t>7</a:t>
            </a:fld>
            <a:endParaRPr lang="nl-NL"/>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Peri operative deaths</a:t>
            </a:r>
          </a:p>
        </p:txBody>
      </p:sp>
      <p:sp>
        <p:nvSpPr>
          <p:cNvPr id="3" name="Content Placeholder 2"/>
          <p:cNvSpPr>
            <a:spLocks noGrp="1"/>
          </p:cNvSpPr>
          <p:nvPr>
            <p:ph idx="1"/>
          </p:nvPr>
        </p:nvSpPr>
        <p:spPr/>
        <p:txBody>
          <a:bodyPr/>
          <a:lstStyle/>
          <a:p>
            <a:r>
              <a:rPr lang="en-US">
                <a:solidFill>
                  <a:schemeClr val="tx1"/>
                </a:solidFill>
                <a:latin typeface="+mn-lt"/>
                <a:ea typeface="+mn-ea"/>
                <a:cs typeface="+mn-cs"/>
              </a:rPr>
              <a:t>National Confidential Enquiry into Perioperative Deaths (NCEPOD)</a:t>
            </a:r>
          </a:p>
          <a:p>
            <a:pPr lvl="1"/>
            <a:r>
              <a:rPr lang="en-US">
                <a:ea typeface="+mn-ea"/>
                <a:cs typeface="+mn-cs"/>
              </a:rPr>
              <a:t>Mortality 30 days post operative </a:t>
            </a:r>
          </a:p>
          <a:p>
            <a:pPr lvl="2"/>
            <a:r>
              <a:rPr lang="en-US">
                <a:ea typeface="+mn-ea"/>
                <a:cs typeface="+mn-cs"/>
              </a:rPr>
              <a:t>Emergency surgery 1,4 %</a:t>
            </a:r>
          </a:p>
          <a:p>
            <a:pPr lvl="2"/>
            <a:r>
              <a:rPr lang="en-US">
                <a:ea typeface="+mn-ea"/>
                <a:cs typeface="+mn-cs"/>
              </a:rPr>
              <a:t>Elective surgery 0,5 %</a:t>
            </a:r>
          </a:p>
          <a:p>
            <a:pPr lvl="2"/>
            <a:r>
              <a:rPr lang="en-US">
                <a:ea typeface="+mn-ea"/>
                <a:cs typeface="+mn-cs"/>
              </a:rPr>
              <a:t>Patients &gt; 70 years: 70 %</a:t>
            </a:r>
          </a:p>
          <a:p>
            <a:pPr lvl="2"/>
            <a:r>
              <a:rPr lang="en-US">
                <a:ea typeface="+mn-ea"/>
                <a:cs typeface="+mn-cs"/>
              </a:rPr>
              <a:t>Coexisting med disease: 94 %</a:t>
            </a:r>
          </a:p>
          <a:p>
            <a:pPr lvl="2"/>
            <a:r>
              <a:rPr lang="en-US">
                <a:ea typeface="+mn-ea"/>
                <a:cs typeface="+mn-cs"/>
              </a:rPr>
              <a:t>Death within 5 days post op: 50 %</a:t>
            </a:r>
            <a:endParaRPr lang="en-GB"/>
          </a:p>
        </p:txBody>
      </p:sp>
      <p:sp>
        <p:nvSpPr>
          <p:cNvPr id="4" name="Footer Placeholder 3"/>
          <p:cNvSpPr>
            <a:spLocks noGrp="1"/>
          </p:cNvSpPr>
          <p:nvPr>
            <p:ph type="ftr" sz="quarter" idx="11"/>
          </p:nvPr>
        </p:nvSpPr>
        <p:spPr/>
        <p:txBody>
          <a:bodyPr/>
          <a:lstStyle/>
          <a:p>
            <a:r>
              <a:rPr lang="en-US"/>
              <a:t>Anaesthesia for high risk patients  JPM 2011</a:t>
            </a:r>
            <a:endParaRPr lang="nl-NL"/>
          </a:p>
        </p:txBody>
      </p:sp>
      <p:sp>
        <p:nvSpPr>
          <p:cNvPr id="5" name="Slide Number Placeholder 4"/>
          <p:cNvSpPr>
            <a:spLocks noGrp="1"/>
          </p:cNvSpPr>
          <p:nvPr>
            <p:ph type="sldNum" sz="quarter" idx="12"/>
          </p:nvPr>
        </p:nvSpPr>
        <p:spPr/>
        <p:txBody>
          <a:bodyPr/>
          <a:lstStyle/>
          <a:p>
            <a:fld id="{92F31BB1-5C08-E040-8C3D-89D8D96C49F7}" type="slidenum">
              <a:rPr lang="nl-NL"/>
              <a:pPr/>
              <a:t>8</a:t>
            </a:fld>
            <a:endParaRPr lang="nl-NL"/>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The elderly patient</a:t>
            </a:r>
          </a:p>
        </p:txBody>
      </p:sp>
      <p:sp>
        <p:nvSpPr>
          <p:cNvPr id="3" name="Content Placeholder 2"/>
          <p:cNvSpPr>
            <a:spLocks noGrp="1"/>
          </p:cNvSpPr>
          <p:nvPr>
            <p:ph idx="1"/>
          </p:nvPr>
        </p:nvSpPr>
        <p:spPr>
          <a:xfrm>
            <a:off x="1295400" y="1447800"/>
            <a:ext cx="8077200" cy="5410200"/>
          </a:xfrm>
        </p:spPr>
        <p:txBody>
          <a:bodyPr/>
          <a:lstStyle/>
          <a:p>
            <a:r>
              <a:rPr lang="en-US" sz="2000">
                <a:solidFill>
                  <a:schemeClr val="tx1"/>
                </a:solidFill>
                <a:latin typeface="+mn-lt"/>
                <a:ea typeface="+mn-ea"/>
                <a:cs typeface="+mn-cs"/>
              </a:rPr>
              <a:t>Complication rates and morbidity following anesthesia are increased in the elderly [27]. </a:t>
            </a:r>
          </a:p>
          <a:p>
            <a:r>
              <a:rPr lang="en-US" sz="2000">
                <a:solidFill>
                  <a:schemeClr val="tx1"/>
                </a:solidFill>
                <a:latin typeface="+mn-lt"/>
                <a:ea typeface="+mn-ea"/>
                <a:cs typeface="+mn-cs"/>
              </a:rPr>
              <a:t>the occurrence of complications increases hospital stay.</a:t>
            </a:r>
          </a:p>
          <a:p>
            <a:r>
              <a:rPr lang="en-US" sz="2000"/>
              <a:t>Deaths today: </a:t>
            </a:r>
            <a:r>
              <a:rPr lang="en-US" sz="2000">
                <a:solidFill>
                  <a:schemeClr val="tx1"/>
                </a:solidFill>
                <a:latin typeface="+mn-lt"/>
                <a:ea typeface="+mn-ea"/>
                <a:cs typeface="+mn-cs"/>
              </a:rPr>
              <a:t>Patients are more likely to be older, have undergone an urgent operation, be of poorer physical status and have co-existing cardiovascular or neurological disorder”. </a:t>
            </a:r>
          </a:p>
          <a:p>
            <a:r>
              <a:rPr lang="en-US" sz="2000">
                <a:solidFill>
                  <a:schemeClr val="tx1"/>
                </a:solidFill>
                <a:latin typeface="+mn-lt"/>
                <a:ea typeface="+mn-ea"/>
                <a:cs typeface="+mn-cs"/>
              </a:rPr>
              <a:t>The 1999 UK CEPOD report [20] that looked specifically at patients over 90 years at the time of operation recognized that “elderly patients have a high incidence of coexisting disorders and a high risk of early postoperative death”.*</a:t>
            </a:r>
          </a:p>
          <a:p>
            <a:r>
              <a:rPr lang="en-US" sz="2000">
                <a:solidFill>
                  <a:schemeClr val="tx1"/>
                </a:solidFill>
                <a:latin typeface="+mn-lt"/>
                <a:ea typeface="+mn-ea"/>
                <a:cs typeface="+mn-cs"/>
              </a:rPr>
              <a:t>The occurrence of postoperative complications, especially respiratory and renal compli- cations, are independent predictors of reduced survival [29] and must be vigorously prevented and treated. </a:t>
            </a:r>
          </a:p>
          <a:p>
            <a:r>
              <a:rPr lang="en-US" sz="2000">
                <a:solidFill>
                  <a:schemeClr val="tx1"/>
                </a:solidFill>
                <a:latin typeface="+mn-lt"/>
                <a:ea typeface="+mn-ea"/>
                <a:cs typeface="+mn-cs"/>
              </a:rPr>
              <a:t>intraoperative tachycardia as a predictor of cardiac complications</a:t>
            </a:r>
          </a:p>
          <a:p>
            <a:pPr>
              <a:buNone/>
            </a:pPr>
            <a:r>
              <a:rPr lang="en-US" sz="2000">
                <a:solidFill>
                  <a:schemeClr val="tx1"/>
                </a:solidFill>
                <a:latin typeface="+mn-lt"/>
                <a:ea typeface="+mn-ea"/>
                <a:cs typeface="+mn-cs"/>
              </a:rPr>
              <a:t> </a:t>
            </a:r>
            <a:endParaRPr lang="en-GB" sz="2000"/>
          </a:p>
        </p:txBody>
      </p:sp>
      <p:sp>
        <p:nvSpPr>
          <p:cNvPr id="5" name="Slide Number Placeholder 4"/>
          <p:cNvSpPr>
            <a:spLocks noGrp="1"/>
          </p:cNvSpPr>
          <p:nvPr>
            <p:ph type="sldNum" sz="quarter" idx="12"/>
          </p:nvPr>
        </p:nvSpPr>
        <p:spPr/>
        <p:txBody>
          <a:bodyPr/>
          <a:lstStyle/>
          <a:p>
            <a:fld id="{92F31BB1-5C08-E040-8C3D-89D8D96C49F7}" type="slidenum">
              <a:rPr lang="nl-NL"/>
              <a:pPr/>
              <a:t>9</a:t>
            </a:fld>
            <a:endParaRPr lang="nl-NL"/>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Kladblok">
  <a:themeElements>
    <a:clrScheme name="Kladblok 1">
      <a:dk1>
        <a:srgbClr val="000000"/>
      </a:dk1>
      <a:lt1>
        <a:srgbClr val="FEFDE3"/>
      </a:lt1>
      <a:dk2>
        <a:srgbClr val="221304"/>
      </a:dk2>
      <a:lt2>
        <a:srgbClr val="CBBD83"/>
      </a:lt2>
      <a:accent1>
        <a:srgbClr val="A1BD69"/>
      </a:accent1>
      <a:accent2>
        <a:srgbClr val="3694B6"/>
      </a:accent2>
      <a:accent3>
        <a:srgbClr val="FEFEEF"/>
      </a:accent3>
      <a:accent4>
        <a:srgbClr val="000000"/>
      </a:accent4>
      <a:accent5>
        <a:srgbClr val="CDDBB9"/>
      </a:accent5>
      <a:accent6>
        <a:srgbClr val="3086A5"/>
      </a:accent6>
      <a:hlink>
        <a:srgbClr val="660066"/>
      </a:hlink>
      <a:folHlink>
        <a:srgbClr val="666699"/>
      </a:folHlink>
    </a:clrScheme>
    <a:fontScheme name="Kladblok">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nl-NL" sz="2400" b="0" i="0" u="none" strike="noStrike" cap="none" normalizeH="0" baseline="0">
            <a:ln>
              <a:noFill/>
            </a:ln>
            <a:solidFill>
              <a:schemeClr val="tx1"/>
            </a:solidFill>
            <a:effectLst/>
            <a:latin typeface="Times New Roman"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nl-NL" sz="2400" b="0" i="0" u="none" strike="noStrike" cap="none" normalizeH="0" baseline="0">
            <a:ln>
              <a:noFill/>
            </a:ln>
            <a:solidFill>
              <a:schemeClr val="tx1"/>
            </a:solidFill>
            <a:effectLst/>
            <a:latin typeface="Times New Roman" charset="0"/>
          </a:defRPr>
        </a:defPPr>
      </a:lstStyle>
    </a:lnDef>
  </a:objectDefaults>
  <a:extraClrSchemeLst>
    <a:extraClrScheme>
      <a:clrScheme name="Kladblok 1">
        <a:dk1>
          <a:srgbClr val="000000"/>
        </a:dk1>
        <a:lt1>
          <a:srgbClr val="FEFDE3"/>
        </a:lt1>
        <a:dk2>
          <a:srgbClr val="221304"/>
        </a:dk2>
        <a:lt2>
          <a:srgbClr val="CBBD83"/>
        </a:lt2>
        <a:accent1>
          <a:srgbClr val="A1BD69"/>
        </a:accent1>
        <a:accent2>
          <a:srgbClr val="3694B6"/>
        </a:accent2>
        <a:accent3>
          <a:srgbClr val="FEFEEF"/>
        </a:accent3>
        <a:accent4>
          <a:srgbClr val="000000"/>
        </a:accent4>
        <a:accent5>
          <a:srgbClr val="CDDBB9"/>
        </a:accent5>
        <a:accent6>
          <a:srgbClr val="3086A5"/>
        </a:accent6>
        <a:hlink>
          <a:srgbClr val="660066"/>
        </a:hlink>
        <a:folHlink>
          <a:srgbClr val="666699"/>
        </a:folHlink>
      </a:clrScheme>
      <a:clrMap bg1="lt1" tx1="dk1" bg2="lt2" tx2="dk2" accent1="accent1" accent2="accent2" accent3="accent3" accent4="accent4" accent5="accent5" accent6="accent6" hlink="hlink" folHlink="folHlink"/>
    </a:extraClrScheme>
    <a:extraClrScheme>
      <a:clrScheme name="Kladblok 2">
        <a:dk1>
          <a:srgbClr val="000000"/>
        </a:dk1>
        <a:lt1>
          <a:srgbClr val="FFFFFF"/>
        </a:lt1>
        <a:dk2>
          <a:srgbClr val="221304"/>
        </a:dk2>
        <a:lt2>
          <a:srgbClr val="CBBD83"/>
        </a:lt2>
        <a:accent1>
          <a:srgbClr val="A1BD69"/>
        </a:accent1>
        <a:accent2>
          <a:srgbClr val="3694B6"/>
        </a:accent2>
        <a:accent3>
          <a:srgbClr val="FFFFFF"/>
        </a:accent3>
        <a:accent4>
          <a:srgbClr val="000000"/>
        </a:accent4>
        <a:accent5>
          <a:srgbClr val="CDDBB9"/>
        </a:accent5>
        <a:accent6>
          <a:srgbClr val="3086A5"/>
        </a:accent6>
        <a:hlink>
          <a:srgbClr val="660066"/>
        </a:hlink>
        <a:folHlink>
          <a:srgbClr val="666699"/>
        </a:folHlink>
      </a:clrScheme>
      <a:clrMap bg1="lt1" tx1="dk1" bg2="lt2" tx2="dk2" accent1="accent1" accent2="accent2" accent3="accent3" accent4="accent4" accent5="accent5" accent6="accent6" hlink="hlink" folHlink="folHlink"/>
    </a:extraClrScheme>
    <a:extraClrScheme>
      <a:clrScheme name="Kladblok 3">
        <a:dk1>
          <a:srgbClr val="000000"/>
        </a:dk1>
        <a:lt1>
          <a:srgbClr val="FFFFFF"/>
        </a:lt1>
        <a:dk2>
          <a:srgbClr val="000000"/>
        </a:dk2>
        <a:lt2>
          <a:srgbClr val="DDDDDD"/>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777777"/>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C:\Program Files\Templates\Presentation Designs\Kladblok.pot</Template>
  <TotalTime>5038</TotalTime>
  <Words>1906</Words>
  <Application>Microsoft Macintosh PowerPoint</Application>
  <PresentationFormat>On-screen Show (4:3)</PresentationFormat>
  <Paragraphs>260</Paragraphs>
  <Slides>27</Slides>
  <Notes>0</Notes>
  <HiddenSlides>0</HiddenSlides>
  <MMClips>0</MMClips>
  <ScaleCrop>false</ScaleCrop>
  <HeadingPairs>
    <vt:vector size="6" baseType="variant">
      <vt:variant>
        <vt:lpstr>Fonts Used</vt:lpstr>
      </vt:variant>
      <vt:variant>
        <vt:i4>1</vt:i4>
      </vt:variant>
      <vt:variant>
        <vt:lpstr>Design Template</vt:lpstr>
      </vt:variant>
      <vt:variant>
        <vt:i4>1</vt:i4>
      </vt:variant>
      <vt:variant>
        <vt:lpstr>Slide Titles</vt:lpstr>
      </vt:variant>
      <vt:variant>
        <vt:i4>27</vt:i4>
      </vt:variant>
    </vt:vector>
  </HeadingPairs>
  <TitlesOfParts>
    <vt:vector size="29" baseType="lpstr">
      <vt:lpstr>Times New Roman</vt:lpstr>
      <vt:lpstr>Kladblok</vt:lpstr>
      <vt:lpstr>Anaesthesia for the high risk patient   Is een onderdeel van het “Risico management” in anesthesie</vt:lpstr>
      <vt:lpstr>risico</vt:lpstr>
      <vt:lpstr>Identification of the high-risk surgical patient. Non patient factors:</vt:lpstr>
      <vt:lpstr>Identification of the high-risk surgical patient. Patient factors I</vt:lpstr>
      <vt:lpstr>Identification of the high-risk surgical patient. Patient factors II</vt:lpstr>
      <vt:lpstr>Identification of the high-risk surgical patient. Patient factors III</vt:lpstr>
      <vt:lpstr>Identification of the high-risk surgical patient. Surgery related factors</vt:lpstr>
      <vt:lpstr>Peri operative deaths</vt:lpstr>
      <vt:lpstr>The elderly patient</vt:lpstr>
      <vt:lpstr>The morbid obese patient</vt:lpstr>
      <vt:lpstr>The critical ill patient</vt:lpstr>
      <vt:lpstr>Slide 12</vt:lpstr>
      <vt:lpstr>The cardiac patient: tests to stratify risk I</vt:lpstr>
      <vt:lpstr>The cardiac patient: tests to stratify risk II</vt:lpstr>
      <vt:lpstr>Peri operative MI</vt:lpstr>
      <vt:lpstr>Beta-blockade peri-operative seloken propanolol atenolol labetolol</vt:lpstr>
      <vt:lpstr>Renin–angiotensin blockade: angiotensin converting enzyme inhibitors (ACE) and angiotensin receptor blocking agents (ARB) captopril enalapril </vt:lpstr>
      <vt:lpstr>Calcium channel blockers: CaCB verapamil diltiazem</vt:lpstr>
      <vt:lpstr>HMG CoA reductase inhibitors: statins zocor lipitor crestor</vt:lpstr>
      <vt:lpstr>Nitrates</vt:lpstr>
      <vt:lpstr>Scoring systems and risk indices</vt:lpstr>
      <vt:lpstr>Revised Goldman Cardiac Risk Index </vt:lpstr>
      <vt:lpstr>Pulmonary complications</vt:lpstr>
      <vt:lpstr>Preventie door</vt:lpstr>
      <vt:lpstr>Tandletsels</vt:lpstr>
      <vt:lpstr>Neuropathie</vt:lpstr>
      <vt:lpstr>Conclusie: Aanpak</vt:lpstr>
    </vt:vector>
  </TitlesOfParts>
  <Company>AZ St.-Jan AV</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Anesthesie bij risicopatienten</dc:title>
  <dc:creator>jan_muli</dc:creator>
  <cp:lastModifiedBy>Jan Mulier</cp:lastModifiedBy>
  <cp:revision>47</cp:revision>
  <dcterms:created xsi:type="dcterms:W3CDTF">2011-03-28T18:49:46Z</dcterms:created>
  <dcterms:modified xsi:type="dcterms:W3CDTF">2011-03-31T15:57:58Z</dcterms:modified>
</cp:coreProperties>
</file>